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B81CF-4320-9449-83EE-0508A074D056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88B0-1E3D-CD42-AC82-0C9182F8D0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6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DDAE-39AA-1B42-82B6-95B4419E4B3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B4C97-77E5-884C-9EF4-E3A8FB911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5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69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04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29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44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7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79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9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7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69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8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Séminaire PA du 20 </a:t>
            </a:r>
            <a:r>
              <a:rPr lang="fr-FR" dirty="0" smtClean="0"/>
              <a:t>janvier 2018</a:t>
            </a:r>
            <a:br>
              <a:rPr lang="fr-FR" dirty="0" smtClean="0"/>
            </a:br>
            <a:r>
              <a:rPr lang="fr-FR" dirty="0" smtClean="0"/>
              <a:t>sur les groupes géographiques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: </a:t>
            </a:r>
            <a:r>
              <a:rPr lang="fr-FR" dirty="0" smtClean="0"/>
              <a:t>X Ponts-Pierre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33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29861"/>
            <a:ext cx="8229600" cy="3541182"/>
          </a:xfrm>
        </p:spPr>
        <p:txBody>
          <a:bodyPr/>
          <a:lstStyle/>
          <a:p>
            <a:r>
              <a:rPr lang="fr-FR" dirty="0" smtClean="0"/>
              <a:t>Historique, organisation humaine, activités des 3 dernières années, bilan de l’année passée</a:t>
            </a:r>
          </a:p>
          <a:p>
            <a:r>
              <a:rPr lang="fr-FR" dirty="0" smtClean="0"/>
              <a:t>Projets pour 2018</a:t>
            </a:r>
          </a:p>
          <a:p>
            <a:r>
              <a:rPr lang="fr-FR" dirty="0" smtClean="0"/>
              <a:t>Points forts et opportunités à saisir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95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Historique, organisation </a:t>
            </a:r>
            <a:r>
              <a:rPr lang="fr-FR" dirty="0" smtClean="0"/>
              <a:t>humaine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 smtClean="0"/>
              <a:t>Le</a:t>
            </a:r>
            <a:r>
              <a:rPr lang="fr-FR" sz="2400" dirty="0" smtClean="0"/>
              <a:t> groupe professionnel Ponts immobilier existe depuis plus de 10 ans</a:t>
            </a:r>
          </a:p>
          <a:p>
            <a:r>
              <a:rPr lang="fr-FR" sz="2400" dirty="0" smtClean="0"/>
              <a:t>En 2015, il a fusionné avec X-Pierre pour constituer X-Ponts Pierre, groupe pro immobilier des </a:t>
            </a:r>
            <a:r>
              <a:rPr lang="fr-FR" sz="2400" dirty="0" err="1" smtClean="0"/>
              <a:t>alumni</a:t>
            </a:r>
            <a:r>
              <a:rPr lang="fr-FR" sz="2400" dirty="0" smtClean="0"/>
              <a:t> de l’X ou des Ponts</a:t>
            </a:r>
          </a:p>
          <a:p>
            <a:r>
              <a:rPr lang="fr-FR" sz="2400" dirty="0" smtClean="0"/>
              <a:t>Environ 700 inscrits via PA, quelques centaines via X-Pierre </a:t>
            </a:r>
          </a:p>
          <a:p>
            <a:r>
              <a:rPr lang="fr-FR" sz="2400" dirty="0" smtClean="0"/>
              <a:t>Animation par un Bureau de 19 membres, très divers en âges, sexe, formations, métiers…</a:t>
            </a:r>
          </a:p>
          <a:p>
            <a:r>
              <a:rPr lang="fr-FR" sz="2400" dirty="0" smtClean="0"/>
              <a:t>Support logistique essentiellement par PA, rapprochement en cours avec l’AX</a:t>
            </a:r>
          </a:p>
          <a:p>
            <a:r>
              <a:rPr lang="fr-FR" sz="2400" dirty="0" smtClean="0"/>
              <a:t>Partenariats multiples avec: Groupe Construction, </a:t>
            </a:r>
            <a:r>
              <a:rPr lang="fr-FR" sz="2400" dirty="0" err="1" smtClean="0"/>
              <a:t>Urbaponts</a:t>
            </a:r>
            <a:r>
              <a:rPr lang="fr-FR" sz="2400" dirty="0" smtClean="0"/>
              <a:t>, Club des Clubs immobiliers, Mines Aménagement Construction, Institut G9+, Mastère IBD des Ponts….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55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1365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Bilan </a:t>
            </a:r>
            <a:r>
              <a:rPr lang="fr-FR" dirty="0" smtClean="0"/>
              <a:t>de </a:t>
            </a:r>
            <a:r>
              <a:rPr lang="fr-FR" dirty="0" smtClean="0"/>
              <a:t>l’activité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8676" y="916557"/>
            <a:ext cx="8700117" cy="5439793"/>
          </a:xfrm>
        </p:spPr>
        <p:txBody>
          <a:bodyPr>
            <a:normAutofit fontScale="85000" lnSpcReduction="20000"/>
          </a:bodyPr>
          <a:lstStyle/>
          <a:p>
            <a:r>
              <a:rPr lang="fr-FR" sz="2400" dirty="0"/>
              <a:t>D</a:t>
            </a:r>
            <a:r>
              <a:rPr lang="fr-FR" sz="2400" dirty="0" smtClean="0"/>
              <a:t>îners X-Ponts Pierre: diners débats avec une personnalité de l’immobilier à la Maison des X </a:t>
            </a:r>
            <a:r>
              <a:rPr lang="fr-FR" sz="1800" dirty="0" smtClean="0"/>
              <a:t>(50€)</a:t>
            </a:r>
          </a:p>
          <a:p>
            <a:pPr lvl="1"/>
            <a:r>
              <a:rPr lang="fr-FR" sz="2000" dirty="0" smtClean="0"/>
              <a:t>2 en 2017 : Philippe </a:t>
            </a:r>
            <a:r>
              <a:rPr lang="fr-FR" sz="2000" dirty="0" err="1" smtClean="0"/>
              <a:t>Yvin</a:t>
            </a:r>
            <a:r>
              <a:rPr lang="fr-FR" sz="2000" dirty="0" smtClean="0"/>
              <a:t>, Président SGP, Pierre </a:t>
            </a:r>
            <a:r>
              <a:rPr lang="fr-FR" sz="2000" dirty="0" err="1" smtClean="0"/>
              <a:t>Veltz</a:t>
            </a:r>
            <a:r>
              <a:rPr lang="fr-FR" sz="2000" dirty="0" smtClean="0"/>
              <a:t>, Grand Prix Urba 2017</a:t>
            </a:r>
          </a:p>
          <a:p>
            <a:r>
              <a:rPr lang="fr-FR" sz="2400" dirty="0" smtClean="0"/>
              <a:t>Visites de chantiers ou de sites </a:t>
            </a:r>
            <a:r>
              <a:rPr lang="fr-FR" sz="1800" dirty="0" smtClean="0"/>
              <a:t>(PAF faible ou nul pour cotisant, 15€ autres)</a:t>
            </a:r>
            <a:endParaRPr lang="fr-FR" sz="2400" dirty="0" smtClean="0"/>
          </a:p>
          <a:p>
            <a:pPr lvl="1"/>
            <a:r>
              <a:rPr lang="fr-FR" sz="2000" dirty="0" smtClean="0"/>
              <a:t>4 en 2017: cathédrale russe, siège ADP, TGI, Grands Voisins…</a:t>
            </a:r>
          </a:p>
          <a:p>
            <a:r>
              <a:rPr lang="fr-FR" sz="2400" dirty="0" smtClean="0"/>
              <a:t>Conférences ouvertes à tous publics </a:t>
            </a:r>
            <a:r>
              <a:rPr lang="fr-FR" sz="1800" dirty="0" smtClean="0"/>
              <a:t>(250 participants, 35€, Maison des Arts et Métiers)</a:t>
            </a:r>
          </a:p>
          <a:p>
            <a:pPr lvl="1"/>
            <a:r>
              <a:rPr lang="fr-FR" sz="2000" dirty="0" smtClean="0"/>
              <a:t>2 en 2017, </a:t>
            </a:r>
            <a:r>
              <a:rPr lang="fr-FR" sz="2000" dirty="0" err="1" smtClean="0"/>
              <a:t>co</a:t>
            </a:r>
            <a:r>
              <a:rPr lang="fr-FR" sz="2000" dirty="0" smtClean="0"/>
              <a:t>-organisées avec Mines Aménagement Construction, et l’Institut G9+</a:t>
            </a:r>
          </a:p>
          <a:p>
            <a:pPr lvl="2"/>
            <a:r>
              <a:rPr lang="fr-FR" sz="1600" dirty="0" smtClean="0"/>
              <a:t>En septembre: L’immobilier, entre numérique et nouveaux usages </a:t>
            </a:r>
          </a:p>
          <a:p>
            <a:pPr lvl="2"/>
            <a:r>
              <a:rPr lang="fr-FR" sz="1600" dirty="0" smtClean="0"/>
              <a:t>En novembre: Smart-</a:t>
            </a:r>
            <a:r>
              <a:rPr lang="fr-FR" sz="1600" dirty="0" err="1" smtClean="0"/>
              <a:t>cities</a:t>
            </a:r>
            <a:r>
              <a:rPr lang="fr-FR" sz="1600" dirty="0" smtClean="0"/>
              <a:t>: quel business </a:t>
            </a:r>
            <a:r>
              <a:rPr lang="fr-FR" sz="1600" dirty="0" err="1" smtClean="0"/>
              <a:t>models</a:t>
            </a:r>
            <a:r>
              <a:rPr lang="fr-FR" sz="1600" dirty="0" smtClean="0"/>
              <a:t>? </a:t>
            </a:r>
          </a:p>
          <a:p>
            <a:r>
              <a:rPr lang="fr-FR" sz="2400" dirty="0" smtClean="0"/>
              <a:t>Speed-</a:t>
            </a:r>
            <a:r>
              <a:rPr lang="fr-FR" sz="2400" dirty="0" err="1" smtClean="0"/>
              <a:t>dating</a:t>
            </a:r>
            <a:r>
              <a:rPr lang="fr-FR" sz="2400" dirty="0" smtClean="0"/>
              <a:t> immobilier: rencontres de réseau </a:t>
            </a:r>
            <a:r>
              <a:rPr lang="fr-FR" sz="1800" dirty="0" smtClean="0"/>
              <a:t>(pas en 2017)</a:t>
            </a:r>
          </a:p>
          <a:p>
            <a:r>
              <a:rPr lang="fr-FR" sz="2400" dirty="0" smtClean="0"/>
              <a:t>Ponctuellement, relais pour le Bureau Carrières vers l’immobilier</a:t>
            </a:r>
          </a:p>
          <a:p>
            <a:r>
              <a:rPr lang="fr-FR" sz="2400" dirty="0" smtClean="0"/>
              <a:t>Nombreuses autres activités proposées via partenaires (exemples 2017):</a:t>
            </a:r>
          </a:p>
          <a:p>
            <a:pPr lvl="1"/>
            <a:r>
              <a:rPr lang="fr-FR" sz="1600" dirty="0" smtClean="0"/>
              <a:t>Club des clubs immobiliers : voyage annuel à Lyon et nombreuses manifestations des associations membres</a:t>
            </a:r>
          </a:p>
          <a:p>
            <a:pPr lvl="1"/>
            <a:r>
              <a:rPr lang="fr-FR" sz="1600" dirty="0" err="1" smtClean="0"/>
              <a:t>Urbaponts</a:t>
            </a:r>
            <a:r>
              <a:rPr lang="fr-FR" sz="1600" dirty="0" smtClean="0"/>
              <a:t> : visite Saclay </a:t>
            </a:r>
          </a:p>
          <a:p>
            <a:pPr lvl="1"/>
            <a:r>
              <a:rPr lang="fr-FR" sz="1600" dirty="0" err="1" smtClean="0"/>
              <a:t>Unipef</a:t>
            </a:r>
            <a:r>
              <a:rPr lang="fr-FR" sz="1600" dirty="0" smtClean="0"/>
              <a:t>: 2 petits déjeuners </a:t>
            </a:r>
          </a:p>
          <a:p>
            <a:pPr lvl="1"/>
            <a:r>
              <a:rPr lang="fr-FR" sz="1600" dirty="0" err="1" smtClean="0"/>
              <a:t>Intermines</a:t>
            </a:r>
            <a:r>
              <a:rPr lang="fr-FR" sz="1600" dirty="0" smtClean="0"/>
              <a:t> : conférence sur le BIM </a:t>
            </a:r>
          </a:p>
          <a:p>
            <a:pPr lvl="1"/>
            <a:r>
              <a:rPr lang="fr-FR" sz="1600" dirty="0" smtClean="0"/>
              <a:t>Arts BTP: visite de Longchamp</a:t>
            </a:r>
          </a:p>
          <a:p>
            <a:pPr lvl="1"/>
            <a:r>
              <a:rPr lang="fr-FR" sz="1600" dirty="0" smtClean="0"/>
              <a:t>Mastère IBD: conférence sur l’immobilier « as a service »</a:t>
            </a:r>
          </a:p>
          <a:p>
            <a:pPr lvl="1"/>
            <a:r>
              <a:rPr lang="fr-FR" sz="1600" dirty="0" smtClean="0"/>
              <a:t>….</a:t>
            </a:r>
          </a:p>
          <a:p>
            <a:r>
              <a:rPr lang="fr-FR" sz="2400" dirty="0" smtClean="0"/>
              <a:t>Réunions régulières d’animation du Bureau (14  en 2017)</a:t>
            </a:r>
          </a:p>
          <a:p>
            <a:endParaRPr lang="fr-FR" sz="1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773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15994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Projets pour 2018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532" y="1144645"/>
            <a:ext cx="8886547" cy="4525963"/>
          </a:xfrm>
        </p:spPr>
        <p:txBody>
          <a:bodyPr>
            <a:normAutofit fontScale="92500" lnSpcReduction="10000"/>
          </a:bodyPr>
          <a:lstStyle/>
          <a:p>
            <a:r>
              <a:rPr lang="fr-FR" sz="2800" dirty="0" smtClean="0"/>
              <a:t>Diner Bureau 15 janvier =&gt; premières orientations 2018</a:t>
            </a:r>
            <a:endParaRPr lang="fr-FR" sz="2800" dirty="0"/>
          </a:p>
          <a:p>
            <a:r>
              <a:rPr lang="fr-FR" sz="2800" dirty="0" smtClean="0"/>
              <a:t>Conférence tous publics: 1</a:t>
            </a:r>
          </a:p>
          <a:p>
            <a:pPr lvl="1"/>
            <a:r>
              <a:rPr lang="fr-FR" sz="2400" dirty="0" smtClean="0"/>
              <a:t>« l’immobilier parisien à l’horizon des JO »</a:t>
            </a:r>
          </a:p>
          <a:p>
            <a:r>
              <a:rPr lang="fr-FR" sz="2800" dirty="0" smtClean="0"/>
              <a:t>Dîners: 3 ou 4</a:t>
            </a:r>
          </a:p>
          <a:p>
            <a:pPr lvl="1"/>
            <a:r>
              <a:rPr lang="fr-FR" sz="2400" dirty="0" smtClean="0"/>
              <a:t>Laurent Garnier, PD</a:t>
            </a:r>
          </a:p>
          <a:p>
            <a:pPr lvl="1"/>
            <a:r>
              <a:rPr lang="fr-FR" sz="2400" dirty="0" smtClean="0"/>
              <a:t>Autres…</a:t>
            </a:r>
          </a:p>
          <a:p>
            <a:r>
              <a:rPr lang="fr-FR" sz="2800" dirty="0" smtClean="0"/>
              <a:t>Visites: environ 4…</a:t>
            </a:r>
          </a:p>
          <a:p>
            <a:pPr lvl="1"/>
            <a:r>
              <a:rPr lang="fr-FR" sz="2400" dirty="0" smtClean="0"/>
              <a:t>Salle immersive JLL, </a:t>
            </a:r>
            <a:r>
              <a:rPr lang="fr-FR" sz="2400" dirty="0" err="1" smtClean="0"/>
              <a:t>Domolab</a:t>
            </a:r>
            <a:r>
              <a:rPr lang="fr-FR" sz="2400" dirty="0" smtClean="0"/>
              <a:t>,…</a:t>
            </a:r>
          </a:p>
          <a:p>
            <a:r>
              <a:rPr lang="fr-FR" sz="2800" dirty="0" smtClean="0"/>
              <a:t>Numéros de PCM, PAM,…article dans « la Jaune et la Rouge »?</a:t>
            </a:r>
          </a:p>
          <a:p>
            <a:pPr lvl="1"/>
            <a:r>
              <a:rPr lang="fr-FR" sz="2400" dirty="0" smtClean="0"/>
              <a:t>Participation au débat public?...</a:t>
            </a:r>
          </a:p>
          <a:p>
            <a:r>
              <a:rPr lang="fr-FR" sz="2800" dirty="0" smtClean="0"/>
              <a:t>Autres à inventer… </a:t>
            </a:r>
            <a:r>
              <a:rPr lang="fr-FR" sz="2200" dirty="0" smtClean="0"/>
              <a:t>campus Ville Durable à la cité Descartes?</a:t>
            </a:r>
          </a:p>
          <a:p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962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Points forts et opportunités à saisir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328474" y="1333500"/>
            <a:ext cx="8358326" cy="4818725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 smtClean="0"/>
              <a:t>Points forts</a:t>
            </a:r>
          </a:p>
          <a:p>
            <a:pPr lvl="1"/>
            <a:r>
              <a:rPr lang="fr-FR" sz="2000" dirty="0" smtClean="0"/>
              <a:t>La formation et la pérennité d’un Bureau nombreux et motivé, dans une ambiance conviviale: la créativité collective joue à plein, un nombre important d’évènements peut être organisé,…</a:t>
            </a:r>
          </a:p>
          <a:p>
            <a:pPr lvl="1"/>
            <a:r>
              <a:rPr lang="fr-FR" sz="2000" dirty="0" smtClean="0"/>
              <a:t>La fusion réussie des groupes X et Ponts et la reprise des dîners X-Ponts Pierre, élargissant l’assise du Groupe, et permettant de proposer, avec les dîners et visites, des évènements pour des publics variés </a:t>
            </a:r>
            <a:endParaRPr lang="fr-FR" sz="2000" dirty="0" smtClean="0"/>
          </a:p>
          <a:p>
            <a:pPr lvl="1"/>
            <a:r>
              <a:rPr lang="fr-FR" sz="2000" dirty="0" smtClean="0"/>
              <a:t>La collaboration active avec d’autres associations, notamment pour des conférences plus ambitieuses tous publics</a:t>
            </a:r>
            <a:endParaRPr lang="fr-FR" sz="2000" dirty="0" smtClean="0"/>
          </a:p>
          <a:p>
            <a:r>
              <a:rPr lang="fr-FR" sz="2400" dirty="0" smtClean="0"/>
              <a:t>Perspectives</a:t>
            </a:r>
          </a:p>
          <a:p>
            <a:pPr lvl="1"/>
            <a:r>
              <a:rPr lang="fr-FR" sz="2000" dirty="0" smtClean="0"/>
              <a:t>Continuation active des visites et dîners</a:t>
            </a:r>
          </a:p>
          <a:p>
            <a:pPr lvl="1"/>
            <a:r>
              <a:rPr lang="fr-FR" sz="2000" dirty="0" smtClean="0"/>
              <a:t>Continuation des conférences tous publics</a:t>
            </a:r>
          </a:p>
          <a:p>
            <a:pPr lvl="1"/>
            <a:r>
              <a:rPr lang="fr-FR" sz="2000" dirty="0" smtClean="0"/>
              <a:t>Continuation des partenariats</a:t>
            </a:r>
          </a:p>
          <a:p>
            <a:pPr lvl="1"/>
            <a:r>
              <a:rPr lang="fr-FR" sz="2000" dirty="0" smtClean="0"/>
              <a:t>Explorer la « participation au débat public »: publication,…</a:t>
            </a:r>
          </a:p>
          <a:p>
            <a:pPr lvl="1"/>
            <a:r>
              <a:rPr lang="fr-FR" sz="2000" dirty="0" smtClean="0"/>
              <a:t>Explorer rapprochement AX…</a:t>
            </a:r>
            <a:endParaRPr lang="fr-FR" sz="2000" dirty="0" smtClean="0"/>
          </a:p>
          <a:p>
            <a:pPr lvl="1"/>
            <a:r>
              <a:rPr lang="fr-FR" sz="2000" dirty="0" smtClean="0"/>
              <a:t>Explorer rapprochement formations Ecole des Ponts, occasion d’appuyer les orientations stratégiques vers la Ville Durable…?</a:t>
            </a: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41178771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499</Words>
  <Application>Microsoft Office PowerPoint</Application>
  <PresentationFormat>Affichage à l'écran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Séminaire PA du 20 janvier 2018 sur les groupes géographiques</vt:lpstr>
      <vt:lpstr>Sommaire</vt:lpstr>
      <vt:lpstr>Historique, organisation humaine </vt:lpstr>
      <vt:lpstr>Bilan de l’activité</vt:lpstr>
      <vt:lpstr>Projets pour 2018</vt:lpstr>
      <vt:lpstr>Points forts et opportunités à saisir</vt:lpstr>
    </vt:vector>
  </TitlesOfParts>
  <Company>Movendi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PA du 20 janvier</dc:title>
  <dc:creator>Dominique de Robillard</dc:creator>
  <cp:lastModifiedBy>user</cp:lastModifiedBy>
  <cp:revision>14</cp:revision>
  <dcterms:created xsi:type="dcterms:W3CDTF">2018-01-09T11:46:35Z</dcterms:created>
  <dcterms:modified xsi:type="dcterms:W3CDTF">2018-01-18T20:18:00Z</dcterms:modified>
</cp:coreProperties>
</file>