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7" r:id="rId7"/>
    <p:sldId id="262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981" autoAdjust="0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4D3A9-1451-4E3F-9FB8-98598C890BE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87F5E90-B6E4-4488-A6FF-DEB6DFB91DD6}">
      <dgm:prSet custT="1"/>
      <dgm:spPr/>
      <dgm:t>
        <a:bodyPr/>
        <a:lstStyle/>
        <a:p>
          <a:pPr rtl="0"/>
          <a:r>
            <a:rPr lang="fr-FR" sz="3200" dirty="0" smtClean="0"/>
            <a:t>En</a:t>
          </a:r>
          <a:r>
            <a:rPr lang="fr-FR" sz="3200" baseline="0" dirty="0" smtClean="0"/>
            <a:t> 2017 10 manifestations ont été organisées</a:t>
          </a:r>
          <a:endParaRPr lang="fr-FR" sz="3200" dirty="0"/>
        </a:p>
      </dgm:t>
    </dgm:pt>
    <dgm:pt modelId="{5700D9A4-8911-47BA-B960-459653035C2A}" type="parTrans" cxnId="{617167E2-3255-4FE1-A79B-BD4634538D64}">
      <dgm:prSet/>
      <dgm:spPr/>
      <dgm:t>
        <a:bodyPr/>
        <a:lstStyle/>
        <a:p>
          <a:endParaRPr lang="fr-FR"/>
        </a:p>
      </dgm:t>
    </dgm:pt>
    <dgm:pt modelId="{EFCBEAB2-CA2C-4090-8F8D-BE30769EA361}" type="sibTrans" cxnId="{617167E2-3255-4FE1-A79B-BD4634538D64}">
      <dgm:prSet/>
      <dgm:spPr/>
      <dgm:t>
        <a:bodyPr/>
        <a:lstStyle/>
        <a:p>
          <a:endParaRPr lang="fr-FR"/>
        </a:p>
      </dgm:t>
    </dgm:pt>
    <dgm:pt modelId="{8D1E50BE-90FC-491B-ABDE-9FD4CAEE06E2}">
      <dgm:prSet custT="1"/>
      <dgm:spPr/>
      <dgm:t>
        <a:bodyPr/>
        <a:lstStyle/>
        <a:p>
          <a:pPr rtl="0"/>
          <a:endParaRPr lang="fr-FR" sz="1200" dirty="0"/>
        </a:p>
      </dgm:t>
    </dgm:pt>
    <dgm:pt modelId="{6CB4DADE-AF7F-4723-B15F-E300D9D5F4E9}" type="parTrans" cxnId="{8A5AB653-1DF1-4832-B994-6EA88D163E36}">
      <dgm:prSet/>
      <dgm:spPr/>
      <dgm:t>
        <a:bodyPr/>
        <a:lstStyle/>
        <a:p>
          <a:endParaRPr lang="fr-FR"/>
        </a:p>
      </dgm:t>
    </dgm:pt>
    <dgm:pt modelId="{1FEFE669-7D4C-4754-9D60-5F72C4BB991D}" type="sibTrans" cxnId="{8A5AB653-1DF1-4832-B994-6EA88D163E36}">
      <dgm:prSet/>
      <dgm:spPr/>
      <dgm:t>
        <a:bodyPr/>
        <a:lstStyle/>
        <a:p>
          <a:endParaRPr lang="fr-FR"/>
        </a:p>
      </dgm:t>
    </dgm:pt>
    <dgm:pt modelId="{B816C385-3072-4133-BBA6-01526EF4ED67}">
      <dgm:prSet custT="1"/>
      <dgm:spPr/>
      <dgm:t>
        <a:bodyPr/>
        <a:lstStyle/>
        <a:p>
          <a:pPr rtl="0"/>
          <a:endParaRPr lang="fr-FR" sz="1200" dirty="0"/>
        </a:p>
      </dgm:t>
    </dgm:pt>
    <dgm:pt modelId="{D9809758-B5FC-4EEA-9E95-1A89EAE8CC79}" type="parTrans" cxnId="{0F36285B-6CFD-4B11-9A53-78C5724389E3}">
      <dgm:prSet/>
      <dgm:spPr/>
      <dgm:t>
        <a:bodyPr/>
        <a:lstStyle/>
        <a:p>
          <a:endParaRPr lang="fr-FR"/>
        </a:p>
      </dgm:t>
    </dgm:pt>
    <dgm:pt modelId="{C70071B8-C143-4572-B8C4-3CC09194C728}" type="sibTrans" cxnId="{0F36285B-6CFD-4B11-9A53-78C5724389E3}">
      <dgm:prSet/>
      <dgm:spPr/>
      <dgm:t>
        <a:bodyPr/>
        <a:lstStyle/>
        <a:p>
          <a:endParaRPr lang="fr-FR"/>
        </a:p>
      </dgm:t>
    </dgm:pt>
    <dgm:pt modelId="{C9873BBF-AD51-462A-A564-FABD5ACF48FE}">
      <dgm:prSet custT="1"/>
      <dgm:spPr/>
      <dgm:t>
        <a:bodyPr/>
        <a:lstStyle/>
        <a:p>
          <a:pPr rtl="0"/>
          <a:r>
            <a:rPr lang="fr-FR" sz="1600" dirty="0" smtClean="0"/>
            <a:t>AG de l’association en mars</a:t>
          </a:r>
          <a:endParaRPr lang="fr-FR" sz="1600" dirty="0"/>
        </a:p>
      </dgm:t>
    </dgm:pt>
    <dgm:pt modelId="{C3515FC1-1DC2-4AE8-8FFF-79CEB2AA6D51}" type="parTrans" cxnId="{34C93370-66AC-43F1-87D9-D0F9609238A4}">
      <dgm:prSet/>
      <dgm:spPr/>
      <dgm:t>
        <a:bodyPr/>
        <a:lstStyle/>
        <a:p>
          <a:endParaRPr lang="fr-FR"/>
        </a:p>
      </dgm:t>
    </dgm:pt>
    <dgm:pt modelId="{F594AFBA-E0B0-4652-8A46-6C3F6418BB32}" type="sibTrans" cxnId="{34C93370-66AC-43F1-87D9-D0F9609238A4}">
      <dgm:prSet/>
      <dgm:spPr/>
      <dgm:t>
        <a:bodyPr/>
        <a:lstStyle/>
        <a:p>
          <a:endParaRPr lang="fr-FR"/>
        </a:p>
      </dgm:t>
    </dgm:pt>
    <dgm:pt modelId="{BB426625-ACE4-40BF-B68B-6C114DB4A1C9}">
      <dgm:prSet custT="1"/>
      <dgm:spPr/>
      <dgm:t>
        <a:bodyPr/>
        <a:lstStyle/>
        <a:p>
          <a:pPr rtl="0"/>
          <a:r>
            <a:rPr lang="fr-FR" sz="1600" dirty="0" smtClean="0"/>
            <a:t>Soirée théâtrale avec la pièce « Victor F » suivie d’un cocktail avec débat autour des acteurs en février</a:t>
          </a:r>
          <a:endParaRPr lang="fr-FR" sz="1600" dirty="0"/>
        </a:p>
      </dgm:t>
    </dgm:pt>
    <dgm:pt modelId="{D9687703-9C8C-4B20-A37D-3AB63BEA327D}" type="parTrans" cxnId="{3301B7DA-C0C3-4A25-9AC5-03F088EC8C63}">
      <dgm:prSet/>
      <dgm:spPr/>
      <dgm:t>
        <a:bodyPr/>
        <a:lstStyle/>
        <a:p>
          <a:endParaRPr lang="fr-FR"/>
        </a:p>
      </dgm:t>
    </dgm:pt>
    <dgm:pt modelId="{20664CD4-90D8-4896-8D95-16D1067D14E3}" type="sibTrans" cxnId="{3301B7DA-C0C3-4A25-9AC5-03F088EC8C63}">
      <dgm:prSet/>
      <dgm:spPr/>
      <dgm:t>
        <a:bodyPr/>
        <a:lstStyle/>
        <a:p>
          <a:endParaRPr lang="fr-FR"/>
        </a:p>
      </dgm:t>
    </dgm:pt>
    <dgm:pt modelId="{26F7B276-77A9-4A40-86E8-8A9748BC3A62}">
      <dgm:prSet custT="1"/>
      <dgm:spPr/>
      <dgm:t>
        <a:bodyPr/>
        <a:lstStyle/>
        <a:p>
          <a:pPr rtl="0"/>
          <a:r>
            <a:rPr lang="fr-FR" sz="1600" dirty="0" smtClean="0"/>
            <a:t>Visite du centre d’ITER avec  B.BIGAUD le 28 juin 2017</a:t>
          </a:r>
          <a:endParaRPr lang="fr-FR" sz="1600" dirty="0"/>
        </a:p>
      </dgm:t>
    </dgm:pt>
    <dgm:pt modelId="{97BE842A-4C7D-44A8-9990-10BC36E53403}" type="parTrans" cxnId="{3AF64951-E36C-425E-B6C5-F2838907612F}">
      <dgm:prSet/>
      <dgm:spPr/>
      <dgm:t>
        <a:bodyPr/>
        <a:lstStyle/>
        <a:p>
          <a:endParaRPr lang="fr-FR"/>
        </a:p>
      </dgm:t>
    </dgm:pt>
    <dgm:pt modelId="{CDB76A63-69E9-465E-8BDA-84A99D977F84}" type="sibTrans" cxnId="{3AF64951-E36C-425E-B6C5-F2838907612F}">
      <dgm:prSet/>
      <dgm:spPr/>
      <dgm:t>
        <a:bodyPr/>
        <a:lstStyle/>
        <a:p>
          <a:endParaRPr lang="fr-FR"/>
        </a:p>
      </dgm:t>
    </dgm:pt>
    <dgm:pt modelId="{EC1A4E75-C932-44E2-8B52-4E18EDFD3062}">
      <dgm:prSet custT="1"/>
      <dgm:spPr/>
      <dgm:t>
        <a:bodyPr/>
        <a:lstStyle/>
        <a:p>
          <a:pPr rtl="0"/>
          <a:r>
            <a:rPr lang="fr-FR" sz="1600" dirty="0" smtClean="0"/>
            <a:t>Vœux entre « Ponts » autour d’une table très lyonnaise le 24 janvier 2017</a:t>
          </a:r>
          <a:endParaRPr lang="fr-FR" sz="1600" dirty="0"/>
        </a:p>
      </dgm:t>
    </dgm:pt>
    <dgm:pt modelId="{11237973-60B8-4D89-9F6F-773EE12540EE}" type="parTrans" cxnId="{F44B9982-46AD-48B5-871B-9B4E86E91F11}">
      <dgm:prSet/>
      <dgm:spPr/>
      <dgm:t>
        <a:bodyPr/>
        <a:lstStyle/>
        <a:p>
          <a:endParaRPr lang="fr-FR"/>
        </a:p>
      </dgm:t>
    </dgm:pt>
    <dgm:pt modelId="{5FDEF809-4CFC-473B-B9B7-2A656D1F253F}" type="sibTrans" cxnId="{F44B9982-46AD-48B5-871B-9B4E86E91F11}">
      <dgm:prSet/>
      <dgm:spPr/>
      <dgm:t>
        <a:bodyPr/>
        <a:lstStyle/>
        <a:p>
          <a:endParaRPr lang="fr-FR"/>
        </a:p>
      </dgm:t>
    </dgm:pt>
    <dgm:pt modelId="{9627D37F-825C-429B-89C2-B8E33FD7FCF2}">
      <dgm:prSet custT="1"/>
      <dgm:spPr/>
      <dgm:t>
        <a:bodyPr/>
        <a:lstStyle/>
        <a:p>
          <a:pPr rtl="0"/>
          <a:r>
            <a:rPr lang="fr-FR" sz="1600" dirty="0" smtClean="0"/>
            <a:t>déjeuner-débat au LYINC sur la dé-mondialisation avec Jacques Champagne de la BRIOLLE AMBASSADEUR et conseiller diplomatique du Préfet de Région le 20 mars 2017</a:t>
          </a:r>
          <a:endParaRPr lang="fr-FR" sz="1600" dirty="0"/>
        </a:p>
      </dgm:t>
    </dgm:pt>
    <dgm:pt modelId="{2D73C96D-E404-4D45-AA7A-771F57D52E0B}" type="parTrans" cxnId="{B2E98652-FEDF-4183-AA5D-2A14B1D00E98}">
      <dgm:prSet/>
      <dgm:spPr/>
      <dgm:t>
        <a:bodyPr/>
        <a:lstStyle/>
        <a:p>
          <a:endParaRPr lang="fr-FR"/>
        </a:p>
      </dgm:t>
    </dgm:pt>
    <dgm:pt modelId="{3055FAF6-7F39-493C-BEAD-57DB90D5AF6F}" type="sibTrans" cxnId="{B2E98652-FEDF-4183-AA5D-2A14B1D00E98}">
      <dgm:prSet/>
      <dgm:spPr/>
      <dgm:t>
        <a:bodyPr/>
        <a:lstStyle/>
        <a:p>
          <a:endParaRPr lang="fr-FR"/>
        </a:p>
      </dgm:t>
    </dgm:pt>
    <dgm:pt modelId="{3D12F540-3750-44F2-AB15-7D30E8B04A2D}">
      <dgm:prSet custT="1"/>
      <dgm:spPr/>
      <dgm:t>
        <a:bodyPr/>
        <a:lstStyle/>
        <a:p>
          <a:pPr rtl="0"/>
          <a:r>
            <a:rPr lang="fr-FR" sz="1600" b="0" i="0" dirty="0" smtClean="0"/>
            <a:t>Dîner-débat au Novotel Gerland autour du scénario NEGAWATT 2017-2050 présenté par son fondateur MARC JEDLICZKA le 18 octobre 2017</a:t>
          </a:r>
          <a:endParaRPr lang="fr-FR" sz="1600" b="0" i="0" dirty="0"/>
        </a:p>
      </dgm:t>
    </dgm:pt>
    <dgm:pt modelId="{02E588B7-80CB-4D89-AE4B-2B64B79D62AD}" type="parTrans" cxnId="{21E85B65-DF08-4F02-8DE2-7A6AC542CB5E}">
      <dgm:prSet/>
      <dgm:spPr/>
      <dgm:t>
        <a:bodyPr/>
        <a:lstStyle/>
        <a:p>
          <a:endParaRPr lang="fr-FR"/>
        </a:p>
      </dgm:t>
    </dgm:pt>
    <dgm:pt modelId="{18D41506-F52A-4980-91D8-CC271C1BA55A}" type="sibTrans" cxnId="{21E85B65-DF08-4F02-8DE2-7A6AC542CB5E}">
      <dgm:prSet/>
      <dgm:spPr/>
      <dgm:t>
        <a:bodyPr/>
        <a:lstStyle/>
        <a:p>
          <a:endParaRPr lang="fr-FR"/>
        </a:p>
      </dgm:t>
    </dgm:pt>
    <dgm:pt modelId="{C7DCFD49-EDA9-4E41-A11B-8676F1AC0D91}">
      <dgm:prSet custT="1"/>
      <dgm:spPr/>
      <dgm:t>
        <a:bodyPr/>
        <a:lstStyle/>
        <a:p>
          <a:pPr rtl="0"/>
          <a:endParaRPr lang="fr-FR" sz="1200" b="0" i="0" dirty="0"/>
        </a:p>
      </dgm:t>
    </dgm:pt>
    <dgm:pt modelId="{A8A52A0A-7921-4551-90A6-09DFBD73790D}" type="parTrans" cxnId="{36E027AF-3886-4C65-8D5C-BFA983914DBF}">
      <dgm:prSet/>
      <dgm:spPr/>
      <dgm:t>
        <a:bodyPr/>
        <a:lstStyle/>
        <a:p>
          <a:endParaRPr lang="fr-FR"/>
        </a:p>
      </dgm:t>
    </dgm:pt>
    <dgm:pt modelId="{9912C1BF-3254-40BB-A07F-76EDC7FDBB68}" type="sibTrans" cxnId="{36E027AF-3886-4C65-8D5C-BFA983914DBF}">
      <dgm:prSet/>
      <dgm:spPr/>
      <dgm:t>
        <a:bodyPr/>
        <a:lstStyle/>
        <a:p>
          <a:endParaRPr lang="fr-FR"/>
        </a:p>
      </dgm:t>
    </dgm:pt>
    <dgm:pt modelId="{5291B1D8-9BE8-401E-A66A-B6174EE01E23}">
      <dgm:prSet custT="1"/>
      <dgm:spPr/>
      <dgm:t>
        <a:bodyPr/>
        <a:lstStyle/>
        <a:p>
          <a:pPr rtl="0"/>
          <a:r>
            <a:rPr lang="fr-FR" sz="1600" b="0" i="0" dirty="0" smtClean="0"/>
            <a:t>Dîner-débat au LYINC sur les nouvelles méthodes d’investigation de la POLICE SCIENTIFIQUE ET TECHNIQUE présentées par F.DUPUCH, le Directeur central de la PTS le 16 novembre 2017</a:t>
          </a:r>
          <a:endParaRPr lang="fr-FR" sz="1600" b="0" i="0" dirty="0"/>
        </a:p>
      </dgm:t>
    </dgm:pt>
    <dgm:pt modelId="{C8D2EDB0-2CC4-477D-8622-1F91E862BCA0}" type="parTrans" cxnId="{E7413263-FBCA-44AA-ACD4-C48D96769F4D}">
      <dgm:prSet/>
      <dgm:spPr/>
      <dgm:t>
        <a:bodyPr/>
        <a:lstStyle/>
        <a:p>
          <a:endParaRPr lang="fr-FR"/>
        </a:p>
      </dgm:t>
    </dgm:pt>
    <dgm:pt modelId="{5A5D18AD-CD40-4061-94F8-00E15E5BC1CD}" type="sibTrans" cxnId="{E7413263-FBCA-44AA-ACD4-C48D96769F4D}">
      <dgm:prSet/>
      <dgm:spPr/>
      <dgm:t>
        <a:bodyPr/>
        <a:lstStyle/>
        <a:p>
          <a:endParaRPr lang="fr-FR"/>
        </a:p>
      </dgm:t>
    </dgm:pt>
    <dgm:pt modelId="{AE538551-03F4-4997-8192-B186146DAE68}">
      <dgm:prSet custT="1"/>
      <dgm:spPr/>
      <dgm:t>
        <a:bodyPr/>
        <a:lstStyle/>
        <a:p>
          <a:pPr rtl="0"/>
          <a:r>
            <a:rPr lang="fr-FR" sz="1600" dirty="0" smtClean="0"/>
            <a:t>Déjeuner-débat au LYINC du Pt du directoire de « AEROPORTS DE LYON » Philippe </a:t>
          </a:r>
          <a:r>
            <a:rPr lang="fr-FR" sz="1600" dirty="0" err="1" smtClean="0"/>
            <a:t>Bernand</a:t>
          </a:r>
          <a:r>
            <a:rPr lang="fr-FR" sz="1600" dirty="0" smtClean="0"/>
            <a:t> autour de l’extension de LYON ST-EXUPERY</a:t>
          </a:r>
          <a:endParaRPr lang="fr-FR" sz="1600" dirty="0"/>
        </a:p>
      </dgm:t>
    </dgm:pt>
    <dgm:pt modelId="{C1B058D9-0166-44BE-9056-B4ADC6E18FA6}" type="parTrans" cxnId="{D87B938A-2441-4760-B36D-F6E528536708}">
      <dgm:prSet/>
      <dgm:spPr/>
      <dgm:t>
        <a:bodyPr/>
        <a:lstStyle/>
        <a:p>
          <a:endParaRPr lang="fr-FR"/>
        </a:p>
      </dgm:t>
    </dgm:pt>
    <dgm:pt modelId="{B7468B9C-DC6E-4005-8E88-82F3762B3445}" type="sibTrans" cxnId="{D87B938A-2441-4760-B36D-F6E528536708}">
      <dgm:prSet/>
      <dgm:spPr/>
      <dgm:t>
        <a:bodyPr/>
        <a:lstStyle/>
        <a:p>
          <a:endParaRPr lang="fr-FR"/>
        </a:p>
      </dgm:t>
    </dgm:pt>
    <dgm:pt modelId="{BA72FC94-5D21-415F-8CB5-F94F029CCAFC}">
      <dgm:prSet custT="1"/>
      <dgm:spPr/>
      <dgm:t>
        <a:bodyPr/>
        <a:lstStyle/>
        <a:p>
          <a:pPr rtl="0"/>
          <a:endParaRPr lang="fr-FR" sz="1200" b="0" i="0" dirty="0"/>
        </a:p>
      </dgm:t>
    </dgm:pt>
    <dgm:pt modelId="{54243A14-C1DC-45C6-9DFB-D6DC819911D0}" type="parTrans" cxnId="{23227348-CCE5-4CB9-A316-32E55C7ECD02}">
      <dgm:prSet/>
      <dgm:spPr/>
      <dgm:t>
        <a:bodyPr/>
        <a:lstStyle/>
        <a:p>
          <a:endParaRPr lang="fr-FR"/>
        </a:p>
      </dgm:t>
    </dgm:pt>
    <dgm:pt modelId="{7245396D-F618-404C-ACF9-6DA033FA4EA9}" type="sibTrans" cxnId="{23227348-CCE5-4CB9-A316-32E55C7ECD02}">
      <dgm:prSet/>
      <dgm:spPr/>
      <dgm:t>
        <a:bodyPr/>
        <a:lstStyle/>
        <a:p>
          <a:endParaRPr lang="fr-FR"/>
        </a:p>
      </dgm:t>
    </dgm:pt>
    <dgm:pt modelId="{4460A6DC-2305-49C6-BAE6-C426546900FE}">
      <dgm:prSet custT="1"/>
      <dgm:spPr/>
      <dgm:t>
        <a:bodyPr/>
        <a:lstStyle/>
        <a:p>
          <a:pPr rtl="0"/>
          <a:r>
            <a:rPr lang="fr-FR" sz="1600" dirty="0" smtClean="0"/>
            <a:t>Dîner-débat au Quartier Général Frère avec Pierre VELTZ autour de l’avenir des Grandes Ecoles </a:t>
          </a:r>
          <a:endParaRPr lang="fr-FR" sz="1600" dirty="0"/>
        </a:p>
      </dgm:t>
    </dgm:pt>
    <dgm:pt modelId="{C93D0B2E-8A6D-4731-AD6B-BC26D17EEBDC}" type="parTrans" cxnId="{2079631C-ED35-4DEB-ABF9-1B79CE7C37CE}">
      <dgm:prSet/>
      <dgm:spPr/>
      <dgm:t>
        <a:bodyPr/>
        <a:lstStyle/>
        <a:p>
          <a:endParaRPr lang="fr-FR"/>
        </a:p>
      </dgm:t>
    </dgm:pt>
    <dgm:pt modelId="{9E6DA9FA-3190-4BB7-9FA7-A098DCCEF9A4}" type="sibTrans" cxnId="{2079631C-ED35-4DEB-ABF9-1B79CE7C37CE}">
      <dgm:prSet/>
      <dgm:spPr/>
      <dgm:t>
        <a:bodyPr/>
        <a:lstStyle/>
        <a:p>
          <a:endParaRPr lang="fr-FR"/>
        </a:p>
      </dgm:t>
    </dgm:pt>
    <dgm:pt modelId="{C4892CD7-8F61-4F19-A129-A9E6D2D20277}">
      <dgm:prSet custT="1"/>
      <dgm:spPr/>
      <dgm:t>
        <a:bodyPr/>
        <a:lstStyle/>
        <a:p>
          <a:pPr rtl="0"/>
          <a:endParaRPr lang="fr-FR" sz="1200" b="0" i="0" dirty="0"/>
        </a:p>
      </dgm:t>
    </dgm:pt>
    <dgm:pt modelId="{0B57501D-A227-4ADD-9A3A-8D3C1F6A4EA6}" type="parTrans" cxnId="{07DD2886-C018-464B-BBDB-F524CF3A72DF}">
      <dgm:prSet/>
      <dgm:spPr/>
      <dgm:t>
        <a:bodyPr/>
        <a:lstStyle/>
        <a:p>
          <a:endParaRPr lang="fr-FR"/>
        </a:p>
      </dgm:t>
    </dgm:pt>
    <dgm:pt modelId="{3CD0BCF3-6DF4-49FF-BA0C-5D467CDFED97}" type="sibTrans" cxnId="{07DD2886-C018-464B-BBDB-F524CF3A72DF}">
      <dgm:prSet/>
      <dgm:spPr/>
      <dgm:t>
        <a:bodyPr/>
        <a:lstStyle/>
        <a:p>
          <a:endParaRPr lang="fr-FR"/>
        </a:p>
      </dgm:t>
    </dgm:pt>
    <dgm:pt modelId="{4CD8FEE5-D0B0-4704-BF22-8471DD472E86}">
      <dgm:prSet custT="1"/>
      <dgm:spPr/>
      <dgm:t>
        <a:bodyPr/>
        <a:lstStyle/>
        <a:p>
          <a:pPr rtl="0"/>
          <a:r>
            <a:rPr lang="fr-FR" sz="1600" b="0" i="0" dirty="0" smtClean="0"/>
            <a:t>Dîner-débat au Cercle de l’Union sur le mal-être au travail animé par Olivier ROBERT, psychiatre et professeur à LYON I</a:t>
          </a:r>
          <a:endParaRPr lang="fr-FR" sz="1600" b="0" i="0" dirty="0"/>
        </a:p>
      </dgm:t>
    </dgm:pt>
    <dgm:pt modelId="{E6E95462-B670-4D4C-B8F1-6AE534CFB98D}" type="parTrans" cxnId="{B04A9601-64B6-4019-82FF-F061EF006236}">
      <dgm:prSet/>
      <dgm:spPr/>
      <dgm:t>
        <a:bodyPr/>
        <a:lstStyle/>
        <a:p>
          <a:endParaRPr lang="fr-FR"/>
        </a:p>
      </dgm:t>
    </dgm:pt>
    <dgm:pt modelId="{A43C5D5D-9551-4615-AAE7-63D7B9CBE9E2}" type="sibTrans" cxnId="{B04A9601-64B6-4019-82FF-F061EF006236}">
      <dgm:prSet/>
      <dgm:spPr/>
      <dgm:t>
        <a:bodyPr/>
        <a:lstStyle/>
        <a:p>
          <a:endParaRPr lang="fr-FR"/>
        </a:p>
      </dgm:t>
    </dgm:pt>
    <dgm:pt modelId="{0B6188CF-0310-44C2-9CEA-B1AFF98D8897}" type="pres">
      <dgm:prSet presAssocID="{E144D3A9-1451-4E3F-9FB8-98598C890B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05A021C-BC5B-42CE-B35D-E0F72A4E4EA5}" type="pres">
      <dgm:prSet presAssocID="{D87F5E90-B6E4-4488-A6FF-DEB6DFB91DD6}" presName="parentLin" presStyleCnt="0"/>
      <dgm:spPr/>
    </dgm:pt>
    <dgm:pt modelId="{CE3F1873-B308-4A15-8E96-A741DAEE014E}" type="pres">
      <dgm:prSet presAssocID="{D87F5E90-B6E4-4488-A6FF-DEB6DFB91DD6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3A06F7D8-6ED9-4564-BA29-5599ED9E3817}" type="pres">
      <dgm:prSet presAssocID="{D87F5E90-B6E4-4488-A6FF-DEB6DFB91DD6}" presName="parentText" presStyleLbl="node1" presStyleIdx="0" presStyleCnt="1" custScaleX="142997" custScaleY="883802" custLinFactY="-10284" custLinFactNeighborX="71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D4DC7D-2ACA-437F-843B-7F398CAA21F5}" type="pres">
      <dgm:prSet presAssocID="{D87F5E90-B6E4-4488-A6FF-DEB6DFB91DD6}" presName="negativeSpace" presStyleCnt="0"/>
      <dgm:spPr/>
    </dgm:pt>
    <dgm:pt modelId="{89AE7DBA-0A01-4C27-B1FB-A2ED55021295}" type="pres">
      <dgm:prSet presAssocID="{D87F5E90-B6E4-4488-A6FF-DEB6DFB91DD6}" presName="childText" presStyleLbl="conFgAcc1" presStyleIdx="0" presStyleCnt="1" custScaleY="170480" custLinFactY="1959" custLinFactNeighborX="317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E4B53C1-B372-4B38-A179-2EAC667A152F}" type="presOf" srcId="{3D12F540-3750-44F2-AB15-7D30E8B04A2D}" destId="{89AE7DBA-0A01-4C27-B1FB-A2ED55021295}" srcOrd="0" destOrd="7" presId="urn:microsoft.com/office/officeart/2005/8/layout/list1"/>
    <dgm:cxn modelId="{E7413263-FBCA-44AA-ACD4-C48D96769F4D}" srcId="{D87F5E90-B6E4-4488-A6FF-DEB6DFB91DD6}" destId="{5291B1D8-9BE8-401E-A66A-B6174EE01E23}" srcOrd="8" destOrd="0" parTransId="{C8D2EDB0-2CC4-477D-8622-1F91E862BCA0}" sibTransId="{5A5D18AD-CD40-4061-94F8-00E15E5BC1CD}"/>
    <dgm:cxn modelId="{36E027AF-3886-4C65-8D5C-BFA983914DBF}" srcId="{D87F5E90-B6E4-4488-A6FF-DEB6DFB91DD6}" destId="{C7DCFD49-EDA9-4E41-A11B-8676F1AC0D91}" srcOrd="12" destOrd="0" parTransId="{A8A52A0A-7921-4551-90A6-09DFBD73790D}" sibTransId="{9912C1BF-3254-40BB-A07F-76EDC7FDBB68}"/>
    <dgm:cxn modelId="{283DA69B-BA38-44F6-BFA8-6EFB50D72616}" type="presOf" srcId="{5291B1D8-9BE8-401E-A66A-B6174EE01E23}" destId="{89AE7DBA-0A01-4C27-B1FB-A2ED55021295}" srcOrd="0" destOrd="8" presId="urn:microsoft.com/office/officeart/2005/8/layout/list1"/>
    <dgm:cxn modelId="{3301B7DA-C0C3-4A25-9AC5-03F088EC8C63}" srcId="{D87F5E90-B6E4-4488-A6FF-DEB6DFB91DD6}" destId="{BB426625-ACE4-40BF-B68B-6C114DB4A1C9}" srcOrd="1" destOrd="0" parTransId="{D9687703-9C8C-4B20-A37D-3AB63BEA327D}" sibTransId="{20664CD4-90D8-4896-8D95-16D1067D14E3}"/>
    <dgm:cxn modelId="{8A5AB653-1DF1-4832-B994-6EA88D163E36}" srcId="{D87F5E90-B6E4-4488-A6FF-DEB6DFB91DD6}" destId="{8D1E50BE-90FC-491B-ABDE-9FD4CAEE06E2}" srcOrd="14" destOrd="0" parTransId="{6CB4DADE-AF7F-4723-B15F-E300D9D5F4E9}" sibTransId="{1FEFE669-7D4C-4754-9D60-5F72C4BB991D}"/>
    <dgm:cxn modelId="{B04A9601-64B6-4019-82FF-F061EF006236}" srcId="{D87F5E90-B6E4-4488-A6FF-DEB6DFB91DD6}" destId="{4CD8FEE5-D0B0-4704-BF22-8471DD472E86}" srcOrd="9" destOrd="0" parTransId="{E6E95462-B670-4D4C-B8F1-6AE534CFB98D}" sibTransId="{A43C5D5D-9551-4615-AAE7-63D7B9CBE9E2}"/>
    <dgm:cxn modelId="{3336E25D-BC7B-4D80-AC93-5984014C2F9B}" type="presOf" srcId="{4CD8FEE5-D0B0-4704-BF22-8471DD472E86}" destId="{89AE7DBA-0A01-4C27-B1FB-A2ED55021295}" srcOrd="0" destOrd="9" presId="urn:microsoft.com/office/officeart/2005/8/layout/list1"/>
    <dgm:cxn modelId="{B2E98652-FEDF-4183-AA5D-2A14B1D00E98}" srcId="{D87F5E90-B6E4-4488-A6FF-DEB6DFB91DD6}" destId="{9627D37F-825C-429B-89C2-B8E33FD7FCF2}" srcOrd="3" destOrd="0" parTransId="{2D73C96D-E404-4D45-AA7A-771F57D52E0B}" sibTransId="{3055FAF6-7F39-493C-BEAD-57DB90D5AF6F}"/>
    <dgm:cxn modelId="{34C93370-66AC-43F1-87D9-D0F9609238A4}" srcId="{D87F5E90-B6E4-4488-A6FF-DEB6DFB91DD6}" destId="{C9873BBF-AD51-462A-A564-FABD5ACF48FE}" srcOrd="2" destOrd="0" parTransId="{C3515FC1-1DC2-4AE8-8FFF-79CEB2AA6D51}" sibTransId="{F594AFBA-E0B0-4652-8A46-6C3F6418BB32}"/>
    <dgm:cxn modelId="{9BF92114-3F11-4C68-A9E5-DD9C623930AE}" type="presOf" srcId="{EC1A4E75-C932-44E2-8B52-4E18EDFD3062}" destId="{89AE7DBA-0A01-4C27-B1FB-A2ED55021295}" srcOrd="0" destOrd="0" presId="urn:microsoft.com/office/officeart/2005/8/layout/list1"/>
    <dgm:cxn modelId="{CFFF17DF-25F2-423F-8798-7CA30A5F5446}" type="presOf" srcId="{9627D37F-825C-429B-89C2-B8E33FD7FCF2}" destId="{89AE7DBA-0A01-4C27-B1FB-A2ED55021295}" srcOrd="0" destOrd="3" presId="urn:microsoft.com/office/officeart/2005/8/layout/list1"/>
    <dgm:cxn modelId="{2079631C-ED35-4DEB-ABF9-1B79CE7C37CE}" srcId="{D87F5E90-B6E4-4488-A6FF-DEB6DFB91DD6}" destId="{4460A6DC-2305-49C6-BAE6-C426546900FE}" srcOrd="4" destOrd="0" parTransId="{C93D0B2E-8A6D-4731-AD6B-BC26D17EEBDC}" sibTransId="{9E6DA9FA-3190-4BB7-9FA7-A098DCCEF9A4}"/>
    <dgm:cxn modelId="{43F5ED59-5162-487B-B1E1-BCC50EF54FAA}" type="presOf" srcId="{B816C385-3072-4133-BBA6-01526EF4ED67}" destId="{89AE7DBA-0A01-4C27-B1FB-A2ED55021295}" srcOrd="0" destOrd="13" presId="urn:microsoft.com/office/officeart/2005/8/layout/list1"/>
    <dgm:cxn modelId="{229A1917-54E7-44D4-BC2C-7078A1DD57C3}" type="presOf" srcId="{BB426625-ACE4-40BF-B68B-6C114DB4A1C9}" destId="{89AE7DBA-0A01-4C27-B1FB-A2ED55021295}" srcOrd="0" destOrd="1" presId="urn:microsoft.com/office/officeart/2005/8/layout/list1"/>
    <dgm:cxn modelId="{BFE917E6-7A00-475B-AC70-C0CB90907A0C}" type="presOf" srcId="{C9873BBF-AD51-462A-A564-FABD5ACF48FE}" destId="{89AE7DBA-0A01-4C27-B1FB-A2ED55021295}" srcOrd="0" destOrd="2" presId="urn:microsoft.com/office/officeart/2005/8/layout/list1"/>
    <dgm:cxn modelId="{D063509E-DF53-4923-8786-1E4D3D176F7C}" type="presOf" srcId="{D87F5E90-B6E4-4488-A6FF-DEB6DFB91DD6}" destId="{CE3F1873-B308-4A15-8E96-A741DAEE014E}" srcOrd="0" destOrd="0" presId="urn:microsoft.com/office/officeart/2005/8/layout/list1"/>
    <dgm:cxn modelId="{E753D13E-4FE3-4C2B-B150-82E8A1E97A84}" type="presOf" srcId="{C7DCFD49-EDA9-4E41-A11B-8676F1AC0D91}" destId="{89AE7DBA-0A01-4C27-B1FB-A2ED55021295}" srcOrd="0" destOrd="12" presId="urn:microsoft.com/office/officeart/2005/8/layout/list1"/>
    <dgm:cxn modelId="{0F36285B-6CFD-4B11-9A53-78C5724389E3}" srcId="{D87F5E90-B6E4-4488-A6FF-DEB6DFB91DD6}" destId="{B816C385-3072-4133-BBA6-01526EF4ED67}" srcOrd="13" destOrd="0" parTransId="{D9809758-B5FC-4EEA-9E95-1A89EAE8CC79}" sibTransId="{C70071B8-C143-4572-B8C4-3CC09194C728}"/>
    <dgm:cxn modelId="{F44B9982-46AD-48B5-871B-9B4E86E91F11}" srcId="{D87F5E90-B6E4-4488-A6FF-DEB6DFB91DD6}" destId="{EC1A4E75-C932-44E2-8B52-4E18EDFD3062}" srcOrd="0" destOrd="0" parTransId="{11237973-60B8-4D89-9F6F-773EE12540EE}" sibTransId="{5FDEF809-4CFC-473B-B9B7-2A656D1F253F}"/>
    <dgm:cxn modelId="{07DD2886-C018-464B-BBDB-F524CF3A72DF}" srcId="{D87F5E90-B6E4-4488-A6FF-DEB6DFB91DD6}" destId="{C4892CD7-8F61-4F19-A129-A9E6D2D20277}" srcOrd="10" destOrd="0" parTransId="{0B57501D-A227-4ADD-9A3A-8D3C1F6A4EA6}" sibTransId="{3CD0BCF3-6DF4-49FF-BA0C-5D467CDFED97}"/>
    <dgm:cxn modelId="{F7822382-4B48-4F6B-B08F-2F11A3A59AF4}" type="presOf" srcId="{D87F5E90-B6E4-4488-A6FF-DEB6DFB91DD6}" destId="{3A06F7D8-6ED9-4564-BA29-5599ED9E3817}" srcOrd="1" destOrd="0" presId="urn:microsoft.com/office/officeart/2005/8/layout/list1"/>
    <dgm:cxn modelId="{21E85B65-DF08-4F02-8DE2-7A6AC542CB5E}" srcId="{D87F5E90-B6E4-4488-A6FF-DEB6DFB91DD6}" destId="{3D12F540-3750-44F2-AB15-7D30E8B04A2D}" srcOrd="7" destOrd="0" parTransId="{02E588B7-80CB-4D89-AE4B-2B64B79D62AD}" sibTransId="{18D41506-F52A-4980-91D8-CC271C1BA55A}"/>
    <dgm:cxn modelId="{3AF64951-E36C-425E-B6C5-F2838907612F}" srcId="{D87F5E90-B6E4-4488-A6FF-DEB6DFB91DD6}" destId="{26F7B276-77A9-4A40-86E8-8A9748BC3A62}" srcOrd="6" destOrd="0" parTransId="{97BE842A-4C7D-44A8-9990-10BC36E53403}" sibTransId="{CDB76A63-69E9-465E-8BDA-84A99D977F84}"/>
    <dgm:cxn modelId="{D87B938A-2441-4760-B36D-F6E528536708}" srcId="{D87F5E90-B6E4-4488-A6FF-DEB6DFB91DD6}" destId="{AE538551-03F4-4997-8192-B186146DAE68}" srcOrd="5" destOrd="0" parTransId="{C1B058D9-0166-44BE-9056-B4ADC6E18FA6}" sibTransId="{B7468B9C-DC6E-4005-8E88-82F3762B3445}"/>
    <dgm:cxn modelId="{70E983FF-A8E5-4624-A228-D954A3403E6B}" type="presOf" srcId="{8D1E50BE-90FC-491B-ABDE-9FD4CAEE06E2}" destId="{89AE7DBA-0A01-4C27-B1FB-A2ED55021295}" srcOrd="0" destOrd="14" presId="urn:microsoft.com/office/officeart/2005/8/layout/list1"/>
    <dgm:cxn modelId="{9F697FC0-F4D5-4164-893E-7BFBE0238E77}" type="presOf" srcId="{C4892CD7-8F61-4F19-A129-A9E6D2D20277}" destId="{89AE7DBA-0A01-4C27-B1FB-A2ED55021295}" srcOrd="0" destOrd="10" presId="urn:microsoft.com/office/officeart/2005/8/layout/list1"/>
    <dgm:cxn modelId="{286349E8-6B9D-486B-A1F9-8A4C5F2B6836}" type="presOf" srcId="{26F7B276-77A9-4A40-86E8-8A9748BC3A62}" destId="{89AE7DBA-0A01-4C27-B1FB-A2ED55021295}" srcOrd="0" destOrd="6" presId="urn:microsoft.com/office/officeart/2005/8/layout/list1"/>
    <dgm:cxn modelId="{74CA09D9-7EDC-49E0-963F-E869CD0DDDEC}" type="presOf" srcId="{E144D3A9-1451-4E3F-9FB8-98598C890BE4}" destId="{0B6188CF-0310-44C2-9CEA-B1AFF98D8897}" srcOrd="0" destOrd="0" presId="urn:microsoft.com/office/officeart/2005/8/layout/list1"/>
    <dgm:cxn modelId="{AABEAFAA-E981-4CD3-89D1-CA92CB08DC35}" type="presOf" srcId="{AE538551-03F4-4997-8192-B186146DAE68}" destId="{89AE7DBA-0A01-4C27-B1FB-A2ED55021295}" srcOrd="0" destOrd="5" presId="urn:microsoft.com/office/officeart/2005/8/layout/list1"/>
    <dgm:cxn modelId="{7B26351D-971A-4D23-9017-4DFF3F08E0D5}" type="presOf" srcId="{4460A6DC-2305-49C6-BAE6-C426546900FE}" destId="{89AE7DBA-0A01-4C27-B1FB-A2ED55021295}" srcOrd="0" destOrd="4" presId="urn:microsoft.com/office/officeart/2005/8/layout/list1"/>
    <dgm:cxn modelId="{CC5E0DCB-AAD4-4826-9785-D155E5B98BA3}" type="presOf" srcId="{BA72FC94-5D21-415F-8CB5-F94F029CCAFC}" destId="{89AE7DBA-0A01-4C27-B1FB-A2ED55021295}" srcOrd="0" destOrd="11" presId="urn:microsoft.com/office/officeart/2005/8/layout/list1"/>
    <dgm:cxn modelId="{617167E2-3255-4FE1-A79B-BD4634538D64}" srcId="{E144D3A9-1451-4E3F-9FB8-98598C890BE4}" destId="{D87F5E90-B6E4-4488-A6FF-DEB6DFB91DD6}" srcOrd="0" destOrd="0" parTransId="{5700D9A4-8911-47BA-B960-459653035C2A}" sibTransId="{EFCBEAB2-CA2C-4090-8F8D-BE30769EA361}"/>
    <dgm:cxn modelId="{23227348-CCE5-4CB9-A316-32E55C7ECD02}" srcId="{D87F5E90-B6E4-4488-A6FF-DEB6DFB91DD6}" destId="{BA72FC94-5D21-415F-8CB5-F94F029CCAFC}" srcOrd="11" destOrd="0" parTransId="{54243A14-C1DC-45C6-9DFB-D6DC819911D0}" sibTransId="{7245396D-F618-404C-ACF9-6DA033FA4EA9}"/>
    <dgm:cxn modelId="{04E6E6DC-5B2A-4007-B8DB-4E66421412C5}" type="presParOf" srcId="{0B6188CF-0310-44C2-9CEA-B1AFF98D8897}" destId="{505A021C-BC5B-42CE-B35D-E0F72A4E4EA5}" srcOrd="0" destOrd="0" presId="urn:microsoft.com/office/officeart/2005/8/layout/list1"/>
    <dgm:cxn modelId="{F7A0CB03-1687-4D9D-ACD7-AC276F97DCA1}" type="presParOf" srcId="{505A021C-BC5B-42CE-B35D-E0F72A4E4EA5}" destId="{CE3F1873-B308-4A15-8E96-A741DAEE014E}" srcOrd="0" destOrd="0" presId="urn:microsoft.com/office/officeart/2005/8/layout/list1"/>
    <dgm:cxn modelId="{C8938913-2816-4DF3-A2F9-7C1C0A3CCFA5}" type="presParOf" srcId="{505A021C-BC5B-42CE-B35D-E0F72A4E4EA5}" destId="{3A06F7D8-6ED9-4564-BA29-5599ED9E3817}" srcOrd="1" destOrd="0" presId="urn:microsoft.com/office/officeart/2005/8/layout/list1"/>
    <dgm:cxn modelId="{31241FCB-688E-4209-AAE6-EEA404E79D5E}" type="presParOf" srcId="{0B6188CF-0310-44C2-9CEA-B1AFF98D8897}" destId="{3BD4DC7D-2ACA-437F-843B-7F398CAA21F5}" srcOrd="1" destOrd="0" presId="urn:microsoft.com/office/officeart/2005/8/layout/list1"/>
    <dgm:cxn modelId="{3C99BFDD-00EC-4CDD-992D-CD853217B3E1}" type="presParOf" srcId="{0B6188CF-0310-44C2-9CEA-B1AFF98D8897}" destId="{89AE7DBA-0A01-4C27-B1FB-A2ED5502129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E7DBA-0A01-4C27-B1FB-A2ED55021295}">
      <dsp:nvSpPr>
        <dsp:cNvPr id="0" name=""/>
        <dsp:cNvSpPr/>
      </dsp:nvSpPr>
      <dsp:spPr>
        <a:xfrm>
          <a:off x="0" y="1026693"/>
          <a:ext cx="8107251" cy="48854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9213" tIns="141130" rIns="629213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Vœux entre « Ponts » autour d’une table très lyonnaise le 24 janvier 2017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Soirée théâtrale avec la pièce « Victor F » suivie d’un cocktail avec débat autour des acteurs en février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AG de l’association en mars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déjeuner-débat au LYINC sur la dé-mondialisation avec Jacques Champagne de la BRIOLLE AMBASSADEUR et conseiller diplomatique du Préfet de Région le 20 mars 2017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Dîner-débat au Quartier Général Frère avec Pierre VELTZ autour de l’avenir des Grandes Ecoles 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Déjeuner-débat au LYINC du Pt du directoire de « AEROPORTS DE LYON » Philippe </a:t>
          </a:r>
          <a:r>
            <a:rPr lang="fr-FR" sz="1600" kern="1200" dirty="0" err="1" smtClean="0"/>
            <a:t>Bernand</a:t>
          </a:r>
          <a:r>
            <a:rPr lang="fr-FR" sz="1600" kern="1200" dirty="0" smtClean="0"/>
            <a:t> autour de l’extension de LYON ST-EXUPERY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Visite du centre d’ITER avec  B.BIGAUD le 28 juin 2017</a:t>
          </a:r>
          <a:endParaRPr lang="fr-F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0" i="0" kern="1200" dirty="0" smtClean="0"/>
            <a:t>Dîner-débat au Novotel Gerland autour du scénario NEGAWATT 2017-2050 présenté par son fondateur MARC JEDLICZKA le 18 octobre 2017</a:t>
          </a:r>
          <a:endParaRPr lang="fr-FR" sz="1600" b="0" i="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0" i="0" kern="1200" dirty="0" smtClean="0"/>
            <a:t>Dîner-débat au LYINC sur les nouvelles méthodes d’investigation de la POLICE SCIENTIFIQUE ET TECHNIQUE présentées par F.DUPUCH, le Directeur central de la PTS le 16 novembre 2017</a:t>
          </a:r>
          <a:endParaRPr lang="fr-FR" sz="1600" b="0" i="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0" i="0" kern="1200" dirty="0" smtClean="0"/>
            <a:t>Dîner-débat au Cercle de l’Union sur le mal-être au travail animé par Olivier ROBERT, psychiatre et professeur à LYON I</a:t>
          </a:r>
          <a:endParaRPr lang="fr-FR" sz="1600" b="0" i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b="0" i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b="0" i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b="0" i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</dsp:txBody>
      <dsp:txXfrm>
        <a:off x="0" y="1026693"/>
        <a:ext cx="8107251" cy="4885418"/>
      </dsp:txXfrm>
    </dsp:sp>
    <dsp:sp modelId="{3A06F7D8-6ED9-4564-BA29-5599ED9E3817}">
      <dsp:nvSpPr>
        <dsp:cNvPr id="0" name=""/>
        <dsp:cNvSpPr/>
      </dsp:nvSpPr>
      <dsp:spPr>
        <a:xfrm>
          <a:off x="388312" y="0"/>
          <a:ext cx="7718938" cy="1077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504" tIns="0" rIns="214504" bIns="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En</a:t>
          </a:r>
          <a:r>
            <a:rPr lang="fr-FR" sz="3200" kern="1200" baseline="0" dirty="0" smtClean="0"/>
            <a:t> 2017 10 manifestations ont été organisées</a:t>
          </a:r>
          <a:endParaRPr lang="fr-FR" sz="3200" kern="1200" dirty="0"/>
        </a:p>
      </dsp:txBody>
      <dsp:txXfrm>
        <a:off x="440933" y="52621"/>
        <a:ext cx="7613696" cy="972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54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27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4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2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9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51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2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8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45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7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6796F-B07F-1F4D-9197-12161F76F302}" type="datetimeFigureOut">
              <a:rPr lang="fr-FR" smtClean="0"/>
              <a:t>19/01/2018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0841-43B8-BA4A-91CC-9D7CFEEB8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50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Bilan et projets de groupe géographique / Ponts Alliance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Région : Rhône-Alpes</a:t>
            </a:r>
          </a:p>
          <a:p>
            <a:r>
              <a:rPr lang="fr-FR" dirty="0" smtClean="0"/>
              <a:t>Pays : France</a:t>
            </a:r>
          </a:p>
        </p:txBody>
      </p:sp>
    </p:spTree>
    <p:extLst>
      <p:ext uri="{BB962C8B-B14F-4D97-AF65-F5344CB8AC3E}">
        <p14:creationId xmlns:p14="http://schemas.microsoft.com/office/powerpoint/2010/main" val="254053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18813" cy="4872059"/>
          </a:xfrm>
        </p:spPr>
        <p:txBody>
          <a:bodyPr>
            <a:normAutofit/>
          </a:bodyPr>
          <a:lstStyle/>
          <a:p>
            <a:endParaRPr lang="fr-FR" sz="4000" dirty="0" smtClean="0"/>
          </a:p>
          <a:p>
            <a:endParaRPr lang="fr-FR" sz="4000" dirty="0"/>
          </a:p>
          <a:p>
            <a:pPr algn="ctr"/>
            <a:r>
              <a:rPr lang="fr-FR" sz="4000" dirty="0" smtClean="0"/>
              <a:t>Activités de l’année 2017</a:t>
            </a:r>
          </a:p>
          <a:p>
            <a:pPr algn="ctr"/>
            <a:r>
              <a:rPr lang="fr-FR" sz="4000" dirty="0" smtClean="0"/>
              <a:t>Projets pour 2018</a:t>
            </a:r>
          </a:p>
        </p:txBody>
      </p:sp>
    </p:spTree>
    <p:extLst>
      <p:ext uri="{BB962C8B-B14F-4D97-AF65-F5344CB8AC3E}">
        <p14:creationId xmlns:p14="http://schemas.microsoft.com/office/powerpoint/2010/main" val="12114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Groupe Rhône-Alpes concerne plus de 700 camarades entre les ingénieurs, MBA et affiliés…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333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</a:t>
            </a:r>
            <a:r>
              <a:rPr lang="fr-FR" dirty="0" smtClean="0"/>
              <a:t>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Animation</a:t>
            </a:r>
          </a:p>
          <a:p>
            <a:pPr marL="457200" lvl="1" indent="0">
              <a:buNone/>
            </a:pPr>
            <a:r>
              <a:rPr lang="fr-FR" dirty="0" smtClean="0"/>
              <a:t>Le groupe est organisé en association locale dénommée IPRhA dont l’objectif est: </a:t>
            </a:r>
          </a:p>
          <a:p>
            <a:pPr lvl="1"/>
            <a:r>
              <a:rPr lang="fr-FR" dirty="0"/>
              <a:t>d’harmoniser, de développer et de promouvoir en région </a:t>
            </a:r>
            <a:r>
              <a:rPr lang="fr-FR" dirty="0" smtClean="0"/>
              <a:t>Rhône-Alpes les </a:t>
            </a:r>
            <a:r>
              <a:rPr lang="fr-FR" dirty="0"/>
              <a:t>relations entre  les </a:t>
            </a:r>
            <a:r>
              <a:rPr lang="fr-FR" dirty="0" smtClean="0"/>
              <a:t>ingénieurs et affiliés </a:t>
            </a:r>
          </a:p>
          <a:p>
            <a:pPr lvl="1"/>
            <a:r>
              <a:rPr lang="fr-FR" dirty="0" smtClean="0"/>
              <a:t>de </a:t>
            </a:r>
            <a:r>
              <a:rPr lang="fr-FR" dirty="0"/>
              <a:t>promouvoir au niveau régional les actions menées par Ponts Alliance et de renforcer les liens entre tous  les membres de Ponts Alliance ;</a:t>
            </a:r>
          </a:p>
          <a:p>
            <a:pPr lvl="1"/>
            <a:r>
              <a:rPr lang="fr-FR" dirty="0"/>
              <a:t>de favoriser par tous moyens l’accueil et l’intégration de nouveaux membres au sein de la région Rhône-Alpes ; </a:t>
            </a:r>
          </a:p>
          <a:p>
            <a:pPr lvl="1"/>
            <a:r>
              <a:rPr lang="fr-FR" dirty="0"/>
              <a:t>de développer par tous moyens (notamment actions communes pour l’aide à l’emploi et au redéploiement de carrière…) des liens durables entre IPRhA/Ponts Alliance et les groupements régionaux d’autres associations d’anciens élèves de grandes écoles, notamment des grandes écoles d’ingénieurs ;</a:t>
            </a:r>
          </a:p>
          <a:p>
            <a:pPr lvl="1"/>
            <a:r>
              <a:rPr lang="fr-FR" dirty="0"/>
              <a:t>d’entreprendre plus généralement des actions d’intérêt général, en coordination avec Ponts Alliance.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5578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Responsables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0383" y="1469154"/>
            <a:ext cx="8229600" cy="5134490"/>
          </a:xfrm>
        </p:spPr>
        <p:txBody>
          <a:bodyPr anchor="b">
            <a:normAutofit fontScale="4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dirty="0" smtClean="0"/>
              <a:t>	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fr-FR" b="1" dirty="0" smtClean="0"/>
              <a:t>Présidente d’IPRhA: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fr-FR" sz="3200" i="1" dirty="0" smtClean="0"/>
              <a:t>Marianne GARDEL-PACCARD</a:t>
            </a:r>
          </a:p>
          <a:p>
            <a:pPr marL="457200" lvl="1" indent="0" algn="ctr">
              <a:lnSpc>
                <a:spcPct val="110000"/>
              </a:lnSpc>
              <a:buNone/>
            </a:pPr>
            <a:endParaRPr lang="fr-FR" sz="3200" i="1" dirty="0"/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b="1" dirty="0" smtClean="0"/>
              <a:t>Secrétaire: </a:t>
            </a:r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i="1" dirty="0" smtClean="0"/>
              <a:t>Philippe YVON</a:t>
            </a:r>
          </a:p>
          <a:p>
            <a:pPr marL="457200" lvl="1" indent="0" algn="ctr">
              <a:lnSpc>
                <a:spcPct val="110000"/>
              </a:lnSpc>
              <a:buNone/>
            </a:pPr>
            <a:endParaRPr lang="fr-FR" sz="3200" i="1" dirty="0" smtClean="0"/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b="1" dirty="0" smtClean="0"/>
              <a:t>Trésorière:</a:t>
            </a:r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i="1" dirty="0" smtClean="0"/>
              <a:t>Isabelle TERRIER</a:t>
            </a:r>
          </a:p>
          <a:p>
            <a:pPr marL="857250" lvl="2" indent="0" algn="ctr">
              <a:lnSpc>
                <a:spcPct val="110000"/>
              </a:lnSpc>
              <a:buNone/>
            </a:pPr>
            <a:endParaRPr lang="fr-FR" sz="3200" i="1" dirty="0" smtClean="0"/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b="1" dirty="0" smtClean="0"/>
              <a:t>En charge des nouveaux membres/parrainage/formation</a:t>
            </a:r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fr-FR" sz="3200" i="1" dirty="0" smtClean="0"/>
              <a:t>Jean-Claude FLORENCE</a:t>
            </a:r>
          </a:p>
          <a:p>
            <a:pPr marL="457200" lvl="1" indent="0" algn="ctr">
              <a:lnSpc>
                <a:spcPct val="110000"/>
              </a:lnSpc>
              <a:buNone/>
            </a:pPr>
            <a:endParaRPr lang="fr-FR" sz="3200" i="1" dirty="0"/>
          </a:p>
          <a:p>
            <a:pPr marL="457200" lvl="1" indent="0" algn="ctr">
              <a:buNone/>
            </a:pPr>
            <a:r>
              <a:rPr lang="fr-FR" sz="3200" b="1" dirty="0" smtClean="0"/>
              <a:t>Responsable communication/réseaux sociaux</a:t>
            </a:r>
            <a:endParaRPr lang="fr-FR" sz="3200" b="1" dirty="0"/>
          </a:p>
          <a:p>
            <a:pPr marL="457200" lvl="1" indent="0" algn="ctr">
              <a:buNone/>
            </a:pPr>
            <a:r>
              <a:rPr lang="fr-FR" sz="3200" i="1" dirty="0" smtClean="0"/>
              <a:t>Hamid ENNAJI</a:t>
            </a:r>
          </a:p>
          <a:p>
            <a:pPr marL="457200" lvl="1" indent="0" algn="ctr">
              <a:buNone/>
            </a:pPr>
            <a:endParaRPr lang="fr-FR" sz="3200" dirty="0" smtClean="0"/>
          </a:p>
          <a:p>
            <a:pPr marL="457200" lvl="1" indent="0" algn="ctr">
              <a:buNone/>
            </a:pPr>
            <a:r>
              <a:rPr lang="fr-FR" sz="3200" b="1" dirty="0" smtClean="0"/>
              <a:t>Référent informatique</a:t>
            </a:r>
          </a:p>
          <a:p>
            <a:pPr marL="457200" lvl="1" indent="0" algn="ctr">
              <a:buNone/>
            </a:pPr>
            <a:r>
              <a:rPr lang="fr-FR" sz="3200" i="1" dirty="0" smtClean="0"/>
              <a:t>Hélène GREMBER</a:t>
            </a:r>
          </a:p>
          <a:p>
            <a:pPr marL="457200" lvl="1" indent="0" algn="ctr">
              <a:buNone/>
            </a:pPr>
            <a:endParaRPr lang="fr-FR" sz="3200" i="1" dirty="0" smtClean="0"/>
          </a:p>
          <a:p>
            <a:pPr marL="457200" lvl="1" indent="0" algn="ctr">
              <a:buNone/>
            </a:pPr>
            <a:r>
              <a:rPr lang="fr-FR" sz="3200" b="1" i="1" dirty="0" smtClean="0"/>
              <a:t>Animateur groupe jeunes anciens</a:t>
            </a:r>
          </a:p>
          <a:p>
            <a:pPr marL="457200" lvl="1" indent="0" algn="ctr">
              <a:buNone/>
            </a:pPr>
            <a:r>
              <a:rPr lang="fr-FR" sz="3200" i="1" dirty="0" smtClean="0"/>
              <a:t>Mathilde MOTTE</a:t>
            </a:r>
          </a:p>
          <a:p>
            <a:pPr marL="457200" lvl="1" indent="0">
              <a:buNone/>
            </a:pPr>
            <a:endParaRPr lang="fr-FR" i="1" dirty="0" smtClean="0"/>
          </a:p>
          <a:p>
            <a:pPr marL="457200" lvl="1" indent="0">
              <a:buNone/>
            </a:pPr>
            <a:endParaRPr lang="fr-FR" i="1" dirty="0" smtClean="0"/>
          </a:p>
          <a:p>
            <a:pPr marL="457200" lvl="1" indent="0">
              <a:buNone/>
            </a:pPr>
            <a:endParaRPr lang="fr-FR" i="1" dirty="0" smtClean="0"/>
          </a:p>
          <a:p>
            <a:pPr marL="457200" lvl="1" indent="0">
              <a:buNone/>
            </a:pPr>
            <a:endParaRPr lang="fr-FR" sz="3000" dirty="0" smtClean="0"/>
          </a:p>
        </p:txBody>
      </p:sp>
    </p:spTree>
    <p:extLst>
      <p:ext uri="{BB962C8B-B14F-4D97-AF65-F5344CB8AC3E}">
        <p14:creationId xmlns:p14="http://schemas.microsoft.com/office/powerpoint/2010/main" val="1386946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5910"/>
            <a:ext cx="8229600" cy="57954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Activités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783998"/>
              </p:ext>
            </p:extLst>
          </p:nvPr>
        </p:nvGraphicFramePr>
        <p:xfrm>
          <a:off x="457200" y="824249"/>
          <a:ext cx="8107251" cy="591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153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Points forts et opportunités de développement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Points forts</a:t>
            </a:r>
          </a:p>
          <a:p>
            <a:pPr lvl="1"/>
            <a:r>
              <a:rPr lang="fr-FR" dirty="0" smtClean="0"/>
              <a:t>Rapprochement avec les associations des anciens X (GLAX), HEC (HEC du Lyonnais) et centraliens de LYON 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Perspectives</a:t>
            </a:r>
          </a:p>
          <a:p>
            <a:pPr lvl="1"/>
            <a:r>
              <a:rPr lang="fr-FR" dirty="0" smtClean="0"/>
              <a:t>Développement du parrainage (camarades en recherche d’emploi, nouveaux arrivants)</a:t>
            </a:r>
          </a:p>
          <a:p>
            <a:pPr lvl="1"/>
            <a:r>
              <a:rPr lang="fr-FR" dirty="0" smtClean="0"/>
              <a:t>Contribution au développement de moyens d’accès de la formation tout au long de la vie</a:t>
            </a:r>
          </a:p>
          <a:p>
            <a:pPr lvl="1"/>
            <a:r>
              <a:rPr lang="fr-FR" dirty="0" smtClean="0"/>
              <a:t>Rajeunissement des membres actifs de l’association</a:t>
            </a:r>
          </a:p>
          <a:p>
            <a:pPr lvl="1"/>
            <a:r>
              <a:rPr lang="fr-FR" dirty="0" smtClean="0"/>
              <a:t>Amélioration de la communication de le site des évènements régionaux </a:t>
            </a:r>
          </a:p>
          <a:p>
            <a:pPr lvl="1"/>
            <a:r>
              <a:rPr lang="fr-FR" dirty="0" smtClean="0"/>
              <a:t>Rédaction d’un éditorial périodique</a:t>
            </a:r>
          </a:p>
          <a:p>
            <a:pPr lvl="1"/>
            <a:r>
              <a:rPr lang="fr-FR" dirty="0" smtClean="0"/>
              <a:t>Création d’une maison des grandes écoles et des pôles d’excellence scientifiques au niveau régional</a:t>
            </a:r>
          </a:p>
          <a:p>
            <a:pPr lvl="1"/>
            <a:r>
              <a:rPr lang="fr-FR" dirty="0" smtClean="0"/>
              <a:t>Proposition des jeunes anciens: journée nationale des Ponts</a:t>
            </a:r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1089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pour 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Evénements planifiés</a:t>
            </a:r>
          </a:p>
          <a:p>
            <a:pPr lvl="1"/>
            <a:r>
              <a:rPr lang="fr-FR" dirty="0" smtClean="0"/>
              <a:t>Vœux « Entre Ponts » à l’hôtel LYON-METROPOLE le 22 janvier </a:t>
            </a:r>
          </a:p>
          <a:p>
            <a:r>
              <a:rPr lang="fr-FR" dirty="0" smtClean="0"/>
              <a:t>Evénements en préparation</a:t>
            </a:r>
          </a:p>
          <a:p>
            <a:pPr lvl="1"/>
            <a:r>
              <a:rPr lang="fr-FR" dirty="0" smtClean="0"/>
              <a:t>Visite du laboratoire national de la police scientifique et technique</a:t>
            </a:r>
          </a:p>
          <a:p>
            <a:pPr lvl="1"/>
            <a:r>
              <a:rPr lang="fr-FR" dirty="0" smtClean="0"/>
              <a:t>Visite de l’Hôtel de la région et présentation des grandes orientations de la région par Laurent WAUQUIEZ</a:t>
            </a:r>
          </a:p>
          <a:p>
            <a:pPr lvl="1"/>
            <a:r>
              <a:rPr lang="fr-FR" dirty="0" smtClean="0"/>
              <a:t>Visite et </a:t>
            </a:r>
            <a:r>
              <a:rPr lang="fr-FR" dirty="0" smtClean="0"/>
              <a:t>conférence sur la métamorphose de la Part-Dieu avec la SPL</a:t>
            </a:r>
          </a:p>
          <a:p>
            <a:pPr lvl="1"/>
            <a:r>
              <a:rPr lang="fr-FR" dirty="0" smtClean="0"/>
              <a:t>Dîner dans la tour INCITY avec conférence de la présidente de la Caisse d’Epargne Régionale</a:t>
            </a:r>
          </a:p>
          <a:p>
            <a:pPr lvl="1"/>
            <a:r>
              <a:rPr lang="fr-FR" dirty="0"/>
              <a:t>M</a:t>
            </a:r>
            <a:r>
              <a:rPr lang="fr-FR" dirty="0" smtClean="0"/>
              <a:t>usée </a:t>
            </a:r>
            <a:r>
              <a:rPr lang="fr-FR" dirty="0" smtClean="0"/>
              <a:t>des confluences: bilan sur son fonctionnement et attractivité</a:t>
            </a:r>
          </a:p>
          <a:p>
            <a:pPr lvl="1"/>
            <a:r>
              <a:rPr lang="fr-FR" dirty="0" smtClean="0"/>
              <a:t>Participation à l’inauguration de la nouvelle maison des Ponts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77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349</Words>
  <Application>Microsoft Office PowerPoint</Application>
  <PresentationFormat>Affichage à l'écran (4:3)</PresentationFormat>
  <Paragraphs>77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Thème Office</vt:lpstr>
      <vt:lpstr>Bilan et projets de groupe géographique / Ponts Alliance</vt:lpstr>
      <vt:lpstr>Sommaire</vt:lpstr>
      <vt:lpstr>Historique</vt:lpstr>
      <vt:lpstr>Organisation</vt:lpstr>
      <vt:lpstr>Responsables</vt:lpstr>
      <vt:lpstr>Activités</vt:lpstr>
      <vt:lpstr>Points forts et opportunités de développement</vt:lpstr>
      <vt:lpstr>Projets pour 2018</vt:lpstr>
    </vt:vector>
  </TitlesOfParts>
  <Company>Movendi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et projets de Ponts Alliance</dc:title>
  <dc:creator>Dominique de Robillard</dc:creator>
  <cp:lastModifiedBy>Mme Gardel</cp:lastModifiedBy>
  <cp:revision>49</cp:revision>
  <dcterms:created xsi:type="dcterms:W3CDTF">2016-07-27T10:02:10Z</dcterms:created>
  <dcterms:modified xsi:type="dcterms:W3CDTF">2018-01-20T09:35:16Z</dcterms:modified>
</cp:coreProperties>
</file>