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94" r:id="rId4"/>
    <p:sldId id="293" r:id="rId5"/>
    <p:sldId id="295" r:id="rId6"/>
    <p:sldId id="296" r:id="rId7"/>
    <p:sldId id="297" r:id="rId8"/>
    <p:sldId id="298" r:id="rId9"/>
    <p:sldId id="278" r:id="rId10"/>
    <p:sldId id="279" r:id="rId11"/>
    <p:sldId id="299" r:id="rId12"/>
    <p:sldId id="290" r:id="rId13"/>
    <p:sldId id="289" r:id="rId14"/>
    <p:sldId id="282" r:id="rId15"/>
    <p:sldId id="287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FBFD4-4A1E-4F8F-A52E-5690EB08D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963" y="-277840"/>
            <a:ext cx="8915399" cy="2262781"/>
          </a:xfrm>
        </p:spPr>
        <p:txBody>
          <a:bodyPr/>
          <a:lstStyle/>
          <a:p>
            <a:r>
              <a:rPr lang="fr-FR" dirty="0"/>
              <a:t>Espagne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B57458-CC50-49D2-B0FE-0F3E41294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3477" y="6168513"/>
            <a:ext cx="8915399" cy="563141"/>
          </a:xfrm>
        </p:spPr>
        <p:txBody>
          <a:bodyPr/>
          <a:lstStyle/>
          <a:p>
            <a:pPr algn="ctr"/>
            <a:r>
              <a:rPr lang="fr-FR" dirty="0"/>
              <a:t>14 mars 2023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D35A1A-33A4-4DA1-9BCA-CA1DCBBBAE23}"/>
              </a:ext>
            </a:extLst>
          </p:cNvPr>
          <p:cNvSpPr txBox="1"/>
          <p:nvPr/>
        </p:nvSpPr>
        <p:spPr>
          <a:xfrm>
            <a:off x="4396110" y="207220"/>
            <a:ext cx="4658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0" i="1" dirty="0">
                <a:solidFill>
                  <a:srgbClr val="222222"/>
                </a:solidFill>
                <a:effectLst/>
                <a:latin typeface="granville"/>
              </a:rPr>
              <a:t>Une diversité étonnante </a:t>
            </a:r>
            <a:endParaRPr lang="fr-FR" sz="3600" dirty="0"/>
          </a:p>
        </p:txBody>
      </p:sp>
      <p:pic>
        <p:nvPicPr>
          <p:cNvPr id="4" name="Picture 2" descr="Los mejores viñedos de España para hacer catas de vino - Mi Viaje">
            <a:extLst>
              <a:ext uri="{FF2B5EF4-FFF2-40B4-BE49-F238E27FC236}">
                <a16:creationId xmlns:a16="http://schemas.microsoft.com/office/drawing/2014/main" id="{BA861475-0978-8002-9CF8-E0EE79A14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10" y="1783416"/>
            <a:ext cx="7418648" cy="49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2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D9F0F0-5040-8C18-BF99-8EA8F4AF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Lopez de Heredia - Rioja DOC – 		40 € </a:t>
            </a:r>
            <a:br>
              <a:rPr lang="fr-FR" dirty="0"/>
            </a:br>
            <a:r>
              <a:rPr lang="fr-FR" dirty="0" err="1"/>
              <a:t>Viña</a:t>
            </a:r>
            <a:r>
              <a:rPr lang="fr-FR" dirty="0"/>
              <a:t> </a:t>
            </a:r>
            <a:r>
              <a:rPr lang="fr-FR" dirty="0" err="1"/>
              <a:t>Gravonia</a:t>
            </a:r>
            <a:r>
              <a:rPr lang="fr-FR" dirty="0"/>
              <a:t> </a:t>
            </a:r>
            <a:r>
              <a:rPr lang="fr-FR" dirty="0" err="1"/>
              <a:t>Crianza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DD0DC5-C407-C5B7-226E-272E3D4FF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Appellation Rioja</a:t>
            </a:r>
          </a:p>
          <a:p>
            <a:r>
              <a:rPr lang="fr-FR" dirty="0"/>
              <a:t>Producteur </a:t>
            </a:r>
            <a:r>
              <a:rPr lang="fr-FR" dirty="0" err="1"/>
              <a:t>Viña</a:t>
            </a:r>
            <a:r>
              <a:rPr lang="fr-FR" dirty="0"/>
              <a:t> </a:t>
            </a:r>
            <a:r>
              <a:rPr lang="fr-FR" dirty="0" err="1"/>
              <a:t>Zaconia</a:t>
            </a:r>
            <a:endParaRPr lang="fr-FR" dirty="0"/>
          </a:p>
          <a:p>
            <a:r>
              <a:rPr lang="fr-FR" dirty="0"/>
              <a:t>Terroir le long de l’Ebre, 200 m d’altitude, sols pauvres</a:t>
            </a:r>
          </a:p>
          <a:p>
            <a:r>
              <a:rPr lang="fr-FR" dirty="0"/>
              <a:t>Cépage </a:t>
            </a:r>
            <a:r>
              <a:rPr lang="fr-FR" dirty="0" err="1"/>
              <a:t>Viura</a:t>
            </a:r>
            <a:r>
              <a:rPr lang="fr-FR" dirty="0"/>
              <a:t> (Macabeu)</a:t>
            </a:r>
          </a:p>
          <a:p>
            <a:r>
              <a:rPr lang="fr-FR" dirty="0"/>
              <a:t>48 mois d’élevage en fûts de </a:t>
            </a:r>
            <a:r>
              <a:rPr lang="fr-FR" dirty="0" err="1"/>
              <a:t>chène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D3BB53-5D21-D30C-A4AD-9F99FFA966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8212894" y="3218851"/>
            <a:ext cx="5447459" cy="15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6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9BFF1-9266-BCF0-7F74-FE6F4DB3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Ponce - </a:t>
            </a:r>
            <a:r>
              <a:rPr lang="fr-FR" dirty="0" err="1"/>
              <a:t>Manchuela</a:t>
            </a:r>
            <a:r>
              <a:rPr lang="fr-FR" dirty="0"/>
              <a:t> DO					8 €</a:t>
            </a:r>
            <a:br>
              <a:rPr lang="fr-FR" dirty="0"/>
            </a:br>
            <a:r>
              <a:rPr lang="fr-FR" dirty="0"/>
              <a:t>Clos </a:t>
            </a:r>
            <a:r>
              <a:rPr lang="fr-FR" dirty="0" err="1"/>
              <a:t>Lojen</a:t>
            </a:r>
            <a:r>
              <a:rPr lang="fr-FR" dirty="0"/>
              <a:t>	 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30380C-DEDE-ABA2-9ADD-09D0D9236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6634798" cy="3777622"/>
          </a:xfrm>
        </p:spPr>
        <p:txBody>
          <a:bodyPr/>
          <a:lstStyle/>
          <a:p>
            <a:r>
              <a:rPr lang="fr-FR" dirty="0"/>
              <a:t>Juan Antonio Ponce </a:t>
            </a:r>
          </a:p>
          <a:p>
            <a:r>
              <a:rPr lang="fr-FR" dirty="0"/>
              <a:t>Appellation </a:t>
            </a:r>
            <a:r>
              <a:rPr lang="fr-FR" dirty="0" err="1"/>
              <a:t>Manchuela</a:t>
            </a:r>
            <a:r>
              <a:rPr lang="fr-FR" dirty="0"/>
              <a:t> (près de valence)</a:t>
            </a:r>
          </a:p>
          <a:p>
            <a:r>
              <a:rPr lang="fr-FR" dirty="0"/>
              <a:t>Cépage </a:t>
            </a:r>
            <a:r>
              <a:rPr lang="fr-FR" dirty="0" err="1"/>
              <a:t>Bobal</a:t>
            </a:r>
            <a:r>
              <a:rPr lang="fr-FR" dirty="0"/>
              <a:t> : très implanté en Espagne, résiste bien à la sécheresse, polyvalent</a:t>
            </a:r>
          </a:p>
          <a:p>
            <a:r>
              <a:rPr lang="fr-FR" dirty="0"/>
              <a:t>Seulement 12°, remarquable de fraicheur</a:t>
            </a:r>
          </a:p>
          <a:p>
            <a:r>
              <a:rPr lang="fr-FR" dirty="0"/>
              <a:t>93 Parker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704E0B-0DE1-7DB8-A6BB-4D61777E9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526" y="1560792"/>
            <a:ext cx="3073962" cy="269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2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0946C-1D8F-EAF4-156F-E4AD40EE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Vega Sicilia - Rioja DOC – 				45 €</a:t>
            </a:r>
            <a:br>
              <a:rPr lang="it-IT" dirty="0"/>
            </a:br>
            <a:r>
              <a:rPr lang="it-IT" dirty="0"/>
              <a:t>Macan Clasico 2018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E644BA4-BB83-9273-AEC0-893011E59043}"/>
              </a:ext>
            </a:extLst>
          </p:cNvPr>
          <p:cNvSpPr txBox="1">
            <a:spLocks/>
          </p:cNvSpPr>
          <p:nvPr/>
        </p:nvSpPr>
        <p:spPr>
          <a:xfrm>
            <a:off x="2589212" y="2133600"/>
            <a:ext cx="637190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Vinifié par Bodegas Vega </a:t>
            </a:r>
            <a:r>
              <a:rPr lang="fr-FR" dirty="0" err="1"/>
              <a:t>Sicilia</a:t>
            </a:r>
            <a:r>
              <a:rPr lang="fr-FR" dirty="0"/>
              <a:t> en association avec Vignobles Rothschild</a:t>
            </a:r>
          </a:p>
          <a:p>
            <a:r>
              <a:rPr lang="fr-FR" dirty="0"/>
              <a:t>Rioja</a:t>
            </a:r>
          </a:p>
          <a:p>
            <a:r>
              <a:rPr lang="fr-FR" dirty="0"/>
              <a:t>100 % </a:t>
            </a:r>
            <a:r>
              <a:rPr lang="fr-FR" dirty="0" err="1"/>
              <a:t>tempranillo</a:t>
            </a:r>
            <a:endParaRPr lang="fr-FR" dirty="0"/>
          </a:p>
          <a:p>
            <a:r>
              <a:rPr lang="fr-FR" dirty="0"/>
              <a:t>Vignes de 31 ans en moyenne</a:t>
            </a:r>
          </a:p>
          <a:p>
            <a:r>
              <a:rPr lang="fr-FR" dirty="0"/>
              <a:t>Vinification de type bordelaise avec malolactique</a:t>
            </a:r>
          </a:p>
          <a:p>
            <a:r>
              <a:rPr lang="fr-FR" dirty="0"/>
              <a:t>Elevage 15 lois en barriques chêne français bois neuf puis barrique d’un an</a:t>
            </a:r>
          </a:p>
          <a:p>
            <a:r>
              <a:rPr lang="fr-FR" dirty="0"/>
              <a:t>Elevage en bouteille jusqu’à la commercialisation</a:t>
            </a:r>
          </a:p>
          <a:p>
            <a:r>
              <a:rPr lang="fr-FR" dirty="0"/>
              <a:t>94 Parker</a:t>
            </a:r>
          </a:p>
          <a:p>
            <a:endParaRPr lang="fr-FR" dirty="0"/>
          </a:p>
          <a:p>
            <a:pPr lvl="1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1BB1F5-BAB6-2A5E-5307-EC17B9636D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6960" y="1287626"/>
            <a:ext cx="1537652" cy="53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353BB-E4E8-6C7E-A2D5-78C5BC57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Lurton</a:t>
            </a:r>
            <a:r>
              <a:rPr lang="es-ES" dirty="0"/>
              <a:t> - Toro – 								38,60 €</a:t>
            </a:r>
            <a:br>
              <a:rPr lang="es-ES" dirty="0"/>
            </a:br>
            <a:r>
              <a:rPr lang="es-ES" dirty="0"/>
              <a:t>Campo Eliseo 2006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B7D42FF-9D67-5C74-4870-61D25DDA03BD}"/>
              </a:ext>
            </a:extLst>
          </p:cNvPr>
          <p:cNvSpPr txBox="1">
            <a:spLocks/>
          </p:cNvSpPr>
          <p:nvPr/>
        </p:nvSpPr>
        <p:spPr>
          <a:xfrm>
            <a:off x="2589212" y="2133600"/>
            <a:ext cx="891540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B46648E-A91B-2295-4A60-7C985D3389B2}"/>
              </a:ext>
            </a:extLst>
          </p:cNvPr>
          <p:cNvSpPr txBox="1">
            <a:spLocks/>
          </p:cNvSpPr>
          <p:nvPr/>
        </p:nvSpPr>
        <p:spPr>
          <a:xfrm>
            <a:off x="2741612" y="2286000"/>
            <a:ext cx="891540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Association François </a:t>
            </a:r>
            <a:r>
              <a:rPr lang="fr-FR" dirty="0" err="1"/>
              <a:t>Lurton</a:t>
            </a:r>
            <a:r>
              <a:rPr lang="fr-FR" dirty="0"/>
              <a:t> et Michel Rolland</a:t>
            </a:r>
          </a:p>
          <a:p>
            <a:r>
              <a:rPr lang="fr-FR" dirty="0"/>
              <a:t>Création du Domaine il y a 30 ans</a:t>
            </a:r>
          </a:p>
          <a:p>
            <a:r>
              <a:rPr lang="fr-FR" dirty="0"/>
              <a:t>Sol de grès et graves 650 m d’altitude</a:t>
            </a:r>
          </a:p>
          <a:p>
            <a:r>
              <a:rPr lang="fr-FR" dirty="0"/>
              <a:t>Vignes de 30 ans</a:t>
            </a:r>
          </a:p>
          <a:p>
            <a:r>
              <a:rPr lang="fr-FR" dirty="0"/>
              <a:t>40 hl/ha</a:t>
            </a:r>
          </a:p>
          <a:p>
            <a:r>
              <a:rPr lang="fr-FR" dirty="0"/>
              <a:t>Cépage 100% Tinto Toro</a:t>
            </a:r>
          </a:p>
          <a:p>
            <a:r>
              <a:rPr lang="fr-FR" dirty="0"/>
              <a:t>Fermentation basse température</a:t>
            </a:r>
          </a:p>
          <a:p>
            <a:r>
              <a:rPr lang="fr-FR" dirty="0"/>
              <a:t>Elevage 16-18 mois</a:t>
            </a:r>
          </a:p>
          <a:p>
            <a:endParaRPr lang="fr-FR" dirty="0"/>
          </a:p>
          <a:p>
            <a:pPr lvl="1"/>
            <a:endParaRPr lang="fr-FR" dirty="0"/>
          </a:p>
        </p:txBody>
      </p:sp>
      <p:pic>
        <p:nvPicPr>
          <p:cNvPr id="3074" name="Picture 2" descr="Label 1 of Campo Eliseo">
            <a:extLst>
              <a:ext uri="{FF2B5EF4-FFF2-40B4-BE49-F238E27FC236}">
                <a16:creationId xmlns:a16="http://schemas.microsoft.com/office/drawing/2014/main" id="{38C266CA-27DD-C1D2-5B6B-56C8B8E6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388" y="1442922"/>
            <a:ext cx="1905537" cy="52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4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61D66-AA93-4BC0-1012-5F011C04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Dominio del Aguila – 						55 €</a:t>
            </a:r>
            <a:br>
              <a:rPr lang="it-IT" dirty="0"/>
            </a:br>
            <a:r>
              <a:rPr lang="it-IT" dirty="0"/>
              <a:t>Ribera del Duero - Reserva - 2019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7448142-FA70-DAB3-E17D-EF23C6452FBA}"/>
              </a:ext>
            </a:extLst>
          </p:cNvPr>
          <p:cNvSpPr txBox="1">
            <a:spLocks/>
          </p:cNvSpPr>
          <p:nvPr/>
        </p:nvSpPr>
        <p:spPr>
          <a:xfrm>
            <a:off x="2518092" y="2545299"/>
            <a:ext cx="656875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Domaine créé en 2010 par Jorge Monzón (Romanée Conti, Vega </a:t>
            </a:r>
            <a:r>
              <a:rPr lang="fr-FR" dirty="0" err="1"/>
              <a:t>Sicilia</a:t>
            </a:r>
            <a:r>
              <a:rPr lang="fr-FR" dirty="0"/>
              <a:t>)</a:t>
            </a:r>
          </a:p>
          <a:p>
            <a:r>
              <a:rPr lang="fr-FR" dirty="0"/>
              <a:t>900 m d’altitude</a:t>
            </a:r>
          </a:p>
          <a:p>
            <a:r>
              <a:rPr lang="fr-FR" dirty="0"/>
              <a:t>Cépages principalement </a:t>
            </a:r>
            <a:r>
              <a:rPr lang="es-ES" dirty="0"/>
              <a:t>tempranillo (75%), avec blanca del país, garnacha et </a:t>
            </a:r>
            <a:r>
              <a:rPr lang="es-ES" dirty="0" err="1"/>
              <a:t>bobal</a:t>
            </a:r>
            <a:endParaRPr lang="es-ES" dirty="0"/>
          </a:p>
          <a:p>
            <a:r>
              <a:rPr lang="es-ES" dirty="0"/>
              <a:t>Pas </a:t>
            </a:r>
            <a:r>
              <a:rPr lang="es-ES" dirty="0" err="1"/>
              <a:t>d’égrappage</a:t>
            </a:r>
            <a:r>
              <a:rPr lang="es-ES" dirty="0"/>
              <a:t>, </a:t>
            </a:r>
            <a:r>
              <a:rPr lang="es-ES" dirty="0" err="1"/>
              <a:t>foulage</a:t>
            </a:r>
            <a:r>
              <a:rPr lang="es-ES" dirty="0"/>
              <a:t> </a:t>
            </a:r>
            <a:r>
              <a:rPr lang="es-ES" dirty="0" err="1"/>
              <a:t>au</a:t>
            </a:r>
            <a:r>
              <a:rPr lang="es-ES" dirty="0"/>
              <a:t> </a:t>
            </a:r>
            <a:r>
              <a:rPr lang="es-ES" dirty="0" err="1"/>
              <a:t>pied</a:t>
            </a:r>
            <a:r>
              <a:rPr lang="es-ES" dirty="0"/>
              <a:t>, </a:t>
            </a:r>
            <a:r>
              <a:rPr lang="es-ES" dirty="0" err="1"/>
              <a:t>malolactique</a:t>
            </a:r>
            <a:r>
              <a:rPr lang="es-ES" dirty="0"/>
              <a:t>, </a:t>
            </a:r>
            <a:r>
              <a:rPr lang="es-ES" dirty="0" err="1"/>
              <a:t>pas</a:t>
            </a:r>
            <a:r>
              <a:rPr lang="es-ES" dirty="0"/>
              <a:t> de </a:t>
            </a:r>
            <a:r>
              <a:rPr lang="es-ES" dirty="0" err="1"/>
              <a:t>filtration</a:t>
            </a:r>
            <a:endParaRPr lang="es-ES" dirty="0"/>
          </a:p>
          <a:p>
            <a:r>
              <a:rPr lang="es-ES" dirty="0" err="1"/>
              <a:t>Elevage</a:t>
            </a:r>
            <a:r>
              <a:rPr lang="es-ES" dirty="0"/>
              <a:t> 28 en </a:t>
            </a:r>
            <a:r>
              <a:rPr lang="es-ES" dirty="0" err="1"/>
              <a:t>fûts</a:t>
            </a:r>
            <a:r>
              <a:rPr lang="es-ES" dirty="0"/>
              <a:t> de </a:t>
            </a:r>
            <a:r>
              <a:rPr lang="es-ES" dirty="0" err="1"/>
              <a:t>chêne</a:t>
            </a:r>
            <a:endParaRPr lang="es-ES" dirty="0"/>
          </a:p>
          <a:p>
            <a:r>
              <a:rPr lang="es-ES" dirty="0"/>
              <a:t>98+ Parker</a:t>
            </a:r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D0E96F-C1C1-529D-833A-74431D71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844" y="1498501"/>
            <a:ext cx="1597132" cy="51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1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FD399-0678-E69F-6F6D-D1BDD0CF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/>
          </a:bodyPr>
          <a:lstStyle/>
          <a:p>
            <a:r>
              <a:rPr lang="fr-FR" dirty="0" err="1"/>
              <a:t>Raúl</a:t>
            </a:r>
            <a:r>
              <a:rPr lang="fr-FR" dirty="0"/>
              <a:t> Pérez - </a:t>
            </a:r>
            <a:r>
              <a:rPr lang="fr-FR" dirty="0" err="1"/>
              <a:t>Bierzo</a:t>
            </a:r>
            <a:r>
              <a:rPr lang="fr-FR" dirty="0"/>
              <a:t> – 					55 €</a:t>
            </a:r>
            <a:br>
              <a:rPr lang="fr-FR" dirty="0"/>
            </a:br>
            <a:r>
              <a:rPr lang="fr-FR" dirty="0" err="1"/>
              <a:t>Ultreia</a:t>
            </a:r>
            <a:r>
              <a:rPr lang="fr-FR" dirty="0"/>
              <a:t> </a:t>
            </a:r>
            <a:r>
              <a:rPr lang="fr-FR" dirty="0" err="1"/>
              <a:t>Valtuille</a:t>
            </a:r>
            <a:r>
              <a:rPr lang="fr-FR" dirty="0"/>
              <a:t> - 2020 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570521B-5522-50DC-832C-BA963219FB5E}"/>
              </a:ext>
            </a:extLst>
          </p:cNvPr>
          <p:cNvSpPr txBox="1">
            <a:spLocks/>
          </p:cNvSpPr>
          <p:nvPr/>
        </p:nvSpPr>
        <p:spPr>
          <a:xfrm>
            <a:off x="2589212" y="2442750"/>
            <a:ext cx="8915400" cy="3968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Jeune garde de la viticulture espagnole</a:t>
            </a:r>
          </a:p>
          <a:p>
            <a:r>
              <a:rPr lang="fr-FR" dirty="0"/>
              <a:t>Acteur du renouveau du </a:t>
            </a:r>
            <a:r>
              <a:rPr lang="fr-FR" dirty="0" err="1"/>
              <a:t>Bierzo</a:t>
            </a:r>
            <a:endParaRPr lang="fr-FR" dirty="0"/>
          </a:p>
          <a:p>
            <a:r>
              <a:rPr lang="fr-FR" dirty="0"/>
              <a:t>Vieilles vignes de </a:t>
            </a:r>
            <a:r>
              <a:rPr lang="fr-FR" dirty="0" err="1"/>
              <a:t>Mencia</a:t>
            </a:r>
            <a:r>
              <a:rPr lang="fr-FR" dirty="0"/>
              <a:t> (90 ans)</a:t>
            </a:r>
          </a:p>
          <a:p>
            <a:r>
              <a:rPr lang="fr-FR" dirty="0"/>
              <a:t>530 m d’altitude</a:t>
            </a:r>
          </a:p>
          <a:p>
            <a:r>
              <a:rPr lang="fr-FR" dirty="0"/>
              <a:t>Sol argilo-calcaire</a:t>
            </a:r>
          </a:p>
          <a:p>
            <a:r>
              <a:rPr lang="fr-FR" dirty="0"/>
              <a:t>Vendanges manuelles</a:t>
            </a:r>
          </a:p>
          <a:p>
            <a:r>
              <a:rPr lang="fr-FR" dirty="0"/>
              <a:t>Elevage de 12 à 15 mois en foudres</a:t>
            </a:r>
          </a:p>
          <a:p>
            <a:r>
              <a:rPr lang="fr-FR" dirty="0"/>
              <a:t>Pas de filtration ni collage</a:t>
            </a:r>
          </a:p>
          <a:p>
            <a:r>
              <a:rPr lang="fr-FR" dirty="0"/>
              <a:t>98+ Parker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7EAB40-FCAC-8585-5833-BF4371BD98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250" y="893645"/>
            <a:ext cx="1657349" cy="589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5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EA588-6786-12F8-7C29-221263E1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L’Andalousie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521295-6263-C8F7-0133-B48942DFF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Vins mutés</a:t>
            </a:r>
          </a:p>
          <a:p>
            <a:pPr lvl="1"/>
            <a:r>
              <a:rPr lang="fr-FR" dirty="0"/>
              <a:t>Jerez : </a:t>
            </a:r>
            <a:r>
              <a:rPr lang="fr-FR" dirty="0" err="1"/>
              <a:t>Fino</a:t>
            </a:r>
            <a:r>
              <a:rPr lang="fr-FR" dirty="0"/>
              <a:t>, Amontillado, </a:t>
            </a:r>
            <a:r>
              <a:rPr lang="fr-FR" dirty="0" err="1"/>
              <a:t>Oloroso</a:t>
            </a:r>
            <a:r>
              <a:rPr lang="fr-FR" dirty="0"/>
              <a:t> et Palo </a:t>
            </a:r>
            <a:r>
              <a:rPr lang="fr-FR" dirty="0" err="1"/>
              <a:t>Cortado</a:t>
            </a:r>
            <a:r>
              <a:rPr lang="fr-FR" dirty="0"/>
              <a:t>, Pale Cream, PX, </a:t>
            </a:r>
            <a:r>
              <a:rPr lang="fr-FR" dirty="0" err="1"/>
              <a:t>Moscatel</a:t>
            </a:r>
            <a:endParaRPr lang="fr-FR" dirty="0"/>
          </a:p>
          <a:p>
            <a:pPr lvl="1"/>
            <a:r>
              <a:rPr lang="fr-FR" dirty="0"/>
              <a:t>Manzanilla de Sanlúcar</a:t>
            </a:r>
          </a:p>
          <a:p>
            <a:pPr lvl="1"/>
            <a:r>
              <a:rPr lang="fr-FR" dirty="0"/>
              <a:t>Malaga : PX, </a:t>
            </a:r>
            <a:r>
              <a:rPr lang="fr-FR" dirty="0" err="1"/>
              <a:t>Moscatel</a:t>
            </a:r>
            <a:endParaRPr lang="fr-FR" dirty="0"/>
          </a:p>
          <a:p>
            <a:pPr lvl="1"/>
            <a:r>
              <a:rPr lang="fr-FR" dirty="0"/>
              <a:t>Montilla-</a:t>
            </a:r>
            <a:r>
              <a:rPr lang="fr-FR" dirty="0" err="1"/>
              <a:t>Moriles</a:t>
            </a:r>
            <a:r>
              <a:rPr lang="fr-FR" dirty="0"/>
              <a:t> (idem Jerez)</a:t>
            </a:r>
          </a:p>
          <a:p>
            <a:pPr lvl="1"/>
            <a:endParaRPr lang="fr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5FA164B-4265-E123-7A7C-85A21CCFC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 b="31667"/>
          <a:stretch/>
        </p:blipFill>
        <p:spPr bwMode="auto">
          <a:xfrm>
            <a:off x="3721751" y="4121435"/>
            <a:ext cx="6785757" cy="27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07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F0E62-17A2-4DEF-F4EB-6A2BD925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Pedro </a:t>
            </a:r>
            <a:r>
              <a:rPr lang="fr-FR" dirty="0" err="1"/>
              <a:t>Ximénez</a:t>
            </a:r>
            <a:r>
              <a:rPr lang="fr-FR" dirty="0"/>
              <a:t> 1927					16 €</a:t>
            </a:r>
            <a:br>
              <a:rPr lang="fr-FR" dirty="0"/>
            </a:br>
            <a:r>
              <a:rPr lang="fr-FR" dirty="0"/>
              <a:t>Montilla – </a:t>
            </a:r>
            <a:r>
              <a:rPr lang="fr-FR" dirty="0" err="1"/>
              <a:t>Moriles</a:t>
            </a:r>
            <a:r>
              <a:rPr lang="fr-FR" dirty="0"/>
              <a:t> -Alvear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07DBB8-759C-9017-6F4B-64E73E9F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Cépage Pedro </a:t>
            </a:r>
            <a:r>
              <a:rPr lang="fr-FR" dirty="0" err="1"/>
              <a:t>Ximenez</a:t>
            </a:r>
            <a:endParaRPr lang="fr-FR" dirty="0"/>
          </a:p>
          <a:p>
            <a:r>
              <a:rPr lang="fr-FR" dirty="0"/>
              <a:t>Passerillage sur sol</a:t>
            </a:r>
          </a:p>
          <a:p>
            <a:r>
              <a:rPr lang="fr-FR" dirty="0"/>
              <a:t>Mutage à 16 %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67792C-9C35-FA5C-E048-BF9EA525ED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5044" y="1095906"/>
            <a:ext cx="1875825" cy="56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0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A0F9C-8F09-7B4D-77A7-EEA481BD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80890"/>
          </a:xfrm>
        </p:spPr>
        <p:txBody>
          <a:bodyPr/>
          <a:lstStyle/>
          <a:p>
            <a:r>
              <a:rPr lang="fr-FR" dirty="0"/>
              <a:t>Le vin en Espagne : une histoire millénaire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210478-5207-757D-DB88-508ABCE18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/>
          </a:bodyPr>
          <a:lstStyle/>
          <a:p>
            <a:r>
              <a:rPr lang="fr-FR" dirty="0"/>
              <a:t>La viticulture est introduite :</a:t>
            </a:r>
          </a:p>
          <a:p>
            <a:pPr lvl="1"/>
            <a:r>
              <a:rPr lang="fr-FR" dirty="0"/>
              <a:t>Au sud par les Phéniciens</a:t>
            </a:r>
          </a:p>
          <a:p>
            <a:pPr lvl="1"/>
            <a:r>
              <a:rPr lang="fr-FR" dirty="0"/>
              <a:t>À l’est par les Grecs</a:t>
            </a:r>
          </a:p>
          <a:p>
            <a:pPr lvl="1"/>
            <a:r>
              <a:rPr lang="fr-FR" dirty="0"/>
              <a:t>Manuel de viticulture au 4</a:t>
            </a:r>
            <a:r>
              <a:rPr lang="fr-FR" baseline="30000" dirty="0"/>
              <a:t>ème</a:t>
            </a:r>
            <a:r>
              <a:rPr lang="fr-FR" dirty="0"/>
              <a:t> siècle av JC</a:t>
            </a:r>
          </a:p>
          <a:p>
            <a:pPr lvl="1"/>
            <a:r>
              <a:rPr lang="fr-FR" dirty="0"/>
              <a:t>Structuration et commerce par les romains</a:t>
            </a:r>
          </a:p>
          <a:p>
            <a:r>
              <a:rPr lang="fr-FR" dirty="0"/>
              <a:t>Le moyen-âge ne réduit pas la production :</a:t>
            </a:r>
          </a:p>
          <a:p>
            <a:pPr lvl="1"/>
            <a:r>
              <a:rPr lang="fr-FR" dirty="0"/>
              <a:t>En Andalousie sous les Omeyyades de Cordoue</a:t>
            </a:r>
          </a:p>
          <a:p>
            <a:pPr lvl="1"/>
            <a:r>
              <a:rPr lang="fr-FR" dirty="0"/>
              <a:t>Plantation généralisée lors de </a:t>
            </a:r>
            <a:r>
              <a:rPr lang="fr-FR" dirty="0" err="1"/>
              <a:t>reconquista</a:t>
            </a:r>
            <a:endParaRPr lang="fr-FR" dirty="0"/>
          </a:p>
          <a:p>
            <a:pPr lvl="1"/>
            <a:r>
              <a:rPr lang="fr-FR" dirty="0"/>
              <a:t>Substitut de Bordeaux après que les Anglais sont chassés d’Aquitaine</a:t>
            </a:r>
          </a:p>
          <a:p>
            <a:r>
              <a:rPr lang="fr-FR" dirty="0"/>
              <a:t>L’arrivée du Phylloxéra modifie la viticulture en profondeur</a:t>
            </a:r>
          </a:p>
          <a:p>
            <a:pPr lvl="1"/>
            <a:r>
              <a:rPr lang="fr-FR" dirty="0"/>
              <a:t> Plantation de cépages étrangers</a:t>
            </a:r>
          </a:p>
          <a:p>
            <a:pPr lvl="1"/>
            <a:r>
              <a:rPr lang="fr-FR" dirty="0"/>
              <a:t>Évolution des méthodes sur le modèle bordelais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62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2E0C9-D60F-21B9-C9FE-5BD9B367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Vignobles</a:t>
            </a:r>
          </a:p>
        </p:txBody>
      </p:sp>
      <p:pic>
        <p:nvPicPr>
          <p:cNvPr id="5" name="Espace réservé du contenu 4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7E0CE1B4-7DE9-DE0D-1983-DC14DBDD1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497" y="1303020"/>
            <a:ext cx="7402984" cy="5554980"/>
          </a:xfrm>
        </p:spPr>
      </p:pic>
    </p:spTree>
    <p:extLst>
      <p:ext uri="{BB962C8B-B14F-4D97-AF65-F5344CB8AC3E}">
        <p14:creationId xmlns:p14="http://schemas.microsoft.com/office/powerpoint/2010/main" val="12294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3895BD-BDF2-0655-2781-2D23CF69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vignobles historiques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4B5E4-C0E1-70E9-D2C0-7A1068E74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64439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Jerez – Andalousie</a:t>
            </a:r>
          </a:p>
          <a:p>
            <a:pPr lvl="1"/>
            <a:r>
              <a:rPr lang="fr-FR" dirty="0"/>
              <a:t>Vins mutés historiquement à destination des pays du nord et des Etats-Unis</a:t>
            </a:r>
          </a:p>
          <a:p>
            <a:pPr lvl="1"/>
            <a:r>
              <a:rPr lang="fr-FR" dirty="0"/>
              <a:t>Définition de l’appellation en 1932</a:t>
            </a:r>
          </a:p>
          <a:p>
            <a:pPr lvl="1"/>
            <a:r>
              <a:rPr lang="fr-FR" dirty="0"/>
              <a:t>Torres, </a:t>
            </a:r>
          </a:p>
          <a:p>
            <a:r>
              <a:rPr lang="fr-FR" dirty="0"/>
              <a:t>Rioja </a:t>
            </a:r>
          </a:p>
          <a:p>
            <a:pPr lvl="1"/>
            <a:r>
              <a:rPr lang="fr-FR" dirty="0"/>
              <a:t>Vins rouges d’inspiration bordelaise (Marques de </a:t>
            </a:r>
            <a:r>
              <a:rPr lang="fr-FR" dirty="0" err="1"/>
              <a:t>Murrietta</a:t>
            </a:r>
            <a:r>
              <a:rPr lang="fr-FR" dirty="0"/>
              <a:t> et de </a:t>
            </a:r>
            <a:r>
              <a:rPr lang="fr-FR" dirty="0" err="1"/>
              <a:t>Riscal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En 1892 est fondée la station de viticulture et d'œnologie de Haro </a:t>
            </a:r>
          </a:p>
          <a:p>
            <a:pPr lvl="1"/>
            <a:r>
              <a:rPr lang="fr-FR" dirty="0"/>
              <a:t>le </a:t>
            </a:r>
            <a:r>
              <a:rPr lang="fr-FR" dirty="0" err="1"/>
              <a:t>Consejo</a:t>
            </a:r>
            <a:r>
              <a:rPr lang="fr-FR" dirty="0"/>
              <a:t> </a:t>
            </a:r>
            <a:r>
              <a:rPr lang="fr-FR" dirty="0" err="1"/>
              <a:t>Regulador</a:t>
            </a:r>
            <a:r>
              <a:rPr lang="fr-FR" dirty="0"/>
              <a:t> est institué en 1932</a:t>
            </a:r>
          </a:p>
          <a:p>
            <a:pPr lvl="1"/>
            <a:r>
              <a:rPr lang="fr-FR" dirty="0"/>
              <a:t>DO en 1970, DOC en 1971</a:t>
            </a:r>
          </a:p>
          <a:p>
            <a:pPr lvl="1"/>
            <a:r>
              <a:rPr lang="fr-FR" dirty="0"/>
              <a:t>Evolution vers le </a:t>
            </a:r>
            <a:r>
              <a:rPr lang="fr-FR" dirty="0" err="1"/>
              <a:t>tempranillo</a:t>
            </a:r>
            <a:endParaRPr lang="fr-FR" dirty="0"/>
          </a:p>
          <a:p>
            <a:r>
              <a:rPr lang="fr-FR" dirty="0"/>
              <a:t>Ribera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Duero</a:t>
            </a:r>
            <a:endParaRPr lang="fr-FR" dirty="0"/>
          </a:p>
          <a:p>
            <a:pPr lvl="1"/>
            <a:r>
              <a:rPr lang="fr-FR" dirty="0"/>
              <a:t>Vega </a:t>
            </a:r>
            <a:r>
              <a:rPr lang="fr-FR" dirty="0" err="1"/>
              <a:t>Sicilia</a:t>
            </a:r>
            <a:r>
              <a:rPr lang="fr-FR" dirty="0"/>
              <a:t> mondialement connu</a:t>
            </a:r>
          </a:p>
          <a:p>
            <a:pPr lvl="1"/>
            <a:r>
              <a:rPr lang="fr-FR" dirty="0" err="1"/>
              <a:t>Pingus</a:t>
            </a:r>
            <a:r>
              <a:rPr lang="fr-FR" dirty="0"/>
              <a:t>, </a:t>
            </a:r>
            <a:r>
              <a:rPr lang="fr-FR" dirty="0" err="1"/>
              <a:t>Alion</a:t>
            </a:r>
            <a:r>
              <a:rPr lang="fr-FR" dirty="0"/>
              <a:t>, Aalto</a:t>
            </a:r>
          </a:p>
          <a:p>
            <a:pPr lvl="1"/>
            <a:r>
              <a:rPr lang="fr-FR" dirty="0"/>
              <a:t>DO en 1982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67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18E26-AB55-2FF3-0810-3589C037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renouveau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BFA3B7-DC3F-CD84-690F-372FB63C0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65087"/>
            <a:ext cx="8915400" cy="472440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Priorat -Catalogne</a:t>
            </a:r>
          </a:p>
          <a:p>
            <a:pPr lvl="1"/>
            <a:r>
              <a:rPr lang="fr-FR" dirty="0"/>
              <a:t>René Barbier rachète en 1979 et crée le Clos Mogador et fédère</a:t>
            </a:r>
            <a:br>
              <a:rPr lang="fr-FR" dirty="0"/>
            </a:br>
            <a:r>
              <a:rPr lang="fr-FR" dirty="0"/>
              <a:t>quelques viticulteurs importants (Alvaro </a:t>
            </a:r>
            <a:r>
              <a:rPr lang="fr-FR" dirty="0" err="1"/>
              <a:t>Palacios</a:t>
            </a:r>
            <a:r>
              <a:rPr lang="fr-FR" dirty="0"/>
              <a:t>, notamment)</a:t>
            </a:r>
          </a:p>
          <a:p>
            <a:pPr lvl="1"/>
            <a:r>
              <a:rPr lang="fr-FR" dirty="0"/>
              <a:t>Alvaro </a:t>
            </a:r>
            <a:r>
              <a:rPr lang="fr-FR" dirty="0" err="1"/>
              <a:t>Palacios</a:t>
            </a:r>
            <a:r>
              <a:rPr lang="fr-FR" dirty="0"/>
              <a:t> crée L’Ermita</a:t>
            </a:r>
          </a:p>
          <a:p>
            <a:pPr lvl="1"/>
            <a:r>
              <a:rPr lang="fr-FR" dirty="0"/>
              <a:t>Influence catalane</a:t>
            </a:r>
          </a:p>
          <a:p>
            <a:pPr lvl="1"/>
            <a:r>
              <a:rPr lang="fr-FR" dirty="0"/>
              <a:t>Cépages locaux (Grenache, Carignan) alcool, acidité</a:t>
            </a:r>
          </a:p>
          <a:p>
            <a:pPr lvl="1"/>
            <a:r>
              <a:rPr lang="fr-FR" dirty="0"/>
              <a:t>DO crée en 1954, DOC en 2000</a:t>
            </a:r>
          </a:p>
          <a:p>
            <a:r>
              <a:rPr lang="fr-FR" dirty="0"/>
              <a:t>Toro</a:t>
            </a:r>
          </a:p>
          <a:p>
            <a:pPr lvl="1"/>
            <a:r>
              <a:rPr lang="fr-FR" dirty="0"/>
              <a:t>Sol sableux</a:t>
            </a:r>
          </a:p>
          <a:p>
            <a:pPr lvl="1"/>
            <a:r>
              <a:rPr lang="fr-FR" dirty="0"/>
              <a:t>Vignes en partie pré-phylloxériques</a:t>
            </a:r>
          </a:p>
          <a:p>
            <a:pPr lvl="1"/>
            <a:r>
              <a:rPr lang="fr-FR" dirty="0"/>
              <a:t>Cépage Tinto Toro</a:t>
            </a:r>
          </a:p>
          <a:p>
            <a:pPr lvl="1"/>
            <a:r>
              <a:rPr lang="fr-FR" dirty="0"/>
              <a:t>DO crée en 1987</a:t>
            </a:r>
          </a:p>
          <a:p>
            <a:r>
              <a:rPr lang="fr-FR" dirty="0" err="1"/>
              <a:t>Bierzo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Climat océanique (24° l’été)</a:t>
            </a:r>
          </a:p>
          <a:p>
            <a:pPr lvl="1"/>
            <a:r>
              <a:rPr lang="fr-FR" dirty="0"/>
              <a:t>Cépage </a:t>
            </a:r>
            <a:r>
              <a:rPr lang="fr-FR" dirty="0" err="1"/>
              <a:t>Mencia</a:t>
            </a:r>
            <a:r>
              <a:rPr lang="fr-FR" dirty="0"/>
              <a:t>, Alicante</a:t>
            </a:r>
          </a:p>
          <a:p>
            <a:pPr lvl="1"/>
            <a:r>
              <a:rPr lang="fr-FR" dirty="0"/>
              <a:t>DO crée en 1989</a:t>
            </a:r>
          </a:p>
          <a:p>
            <a:pPr lvl="1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D70FB2-5ABB-422F-D774-A393114BB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075" y="2737115"/>
            <a:ext cx="2559182" cy="21099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E8E8641-35C5-EE8B-F719-34F39C3FC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76"/>
          <a:stretch/>
        </p:blipFill>
        <p:spPr>
          <a:xfrm>
            <a:off x="9599075" y="768513"/>
            <a:ext cx="2559182" cy="19686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80F80F6-1BA9-E99C-1B2B-6A6874B77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878" y="4675841"/>
            <a:ext cx="2457576" cy="20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4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38533-DB1B-3E96-AFC0-AB459D4E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Catégorie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DB9A4E-9F06-B82D-FE76-177B94625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74470"/>
            <a:ext cx="8915400" cy="4436752"/>
          </a:xfrm>
        </p:spPr>
        <p:txBody>
          <a:bodyPr/>
          <a:lstStyle/>
          <a:p>
            <a:r>
              <a:rPr lang="fr-FR" dirty="0"/>
              <a:t>Dénomination</a:t>
            </a:r>
          </a:p>
          <a:p>
            <a:pPr lvl="1"/>
            <a:r>
              <a:rPr lang="fr-FR" dirty="0"/>
              <a:t>DO : 64</a:t>
            </a:r>
          </a:p>
          <a:p>
            <a:pPr lvl="1"/>
            <a:r>
              <a:rPr lang="fr-FR" dirty="0"/>
              <a:t>DOC : Rioja et Priorat</a:t>
            </a:r>
          </a:p>
          <a:p>
            <a:r>
              <a:rPr lang="fr-FR" dirty="0" err="1"/>
              <a:t>Viellissement</a:t>
            </a:r>
            <a:endParaRPr lang="fr-FR" dirty="0"/>
          </a:p>
          <a:p>
            <a:pPr lvl="1"/>
            <a:r>
              <a:rPr lang="fr-FR" dirty="0" err="1"/>
              <a:t>Crianza</a:t>
            </a:r>
            <a:r>
              <a:rPr lang="fr-FR" dirty="0"/>
              <a:t> signifie que les vins ont été élevés au moins deux ans (dont au moins une année en barrique)</a:t>
            </a:r>
          </a:p>
          <a:p>
            <a:pPr lvl="1"/>
            <a:r>
              <a:rPr lang="fr-FR" dirty="0" err="1"/>
              <a:t>Reserva</a:t>
            </a:r>
            <a:r>
              <a:rPr lang="fr-FR" dirty="0"/>
              <a:t> signifie que les vins ont été vieillis au moins trois ans (dont au moins une année en barrique)</a:t>
            </a:r>
          </a:p>
          <a:p>
            <a:pPr lvl="1"/>
            <a:r>
              <a:rPr lang="fr-FR" dirty="0"/>
              <a:t>Gran </a:t>
            </a:r>
            <a:r>
              <a:rPr lang="fr-FR" dirty="0" err="1"/>
              <a:t>Reserva</a:t>
            </a:r>
            <a:r>
              <a:rPr lang="fr-FR" dirty="0"/>
              <a:t> signifie que les vins ont été vieillis au moins cinq ans (dont au moins trois ans en barrique)</a:t>
            </a:r>
          </a:p>
        </p:txBody>
      </p:sp>
    </p:spTree>
    <p:extLst>
      <p:ext uri="{BB962C8B-B14F-4D97-AF65-F5344CB8AC3E}">
        <p14:creationId xmlns:p14="http://schemas.microsoft.com/office/powerpoint/2010/main" val="307767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308FB-21A9-5C80-5355-7D6C3F23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CAVA : le Champagne Espagnol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537389-2ABC-8AC8-B270-970445A57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Copié du Champagne et 1872</a:t>
            </a:r>
          </a:p>
          <a:p>
            <a:r>
              <a:rPr lang="fr-FR" dirty="0"/>
              <a:t>Principalement en </a:t>
            </a:r>
            <a:r>
              <a:rPr lang="fr-FR" dirty="0" err="1"/>
              <a:t>Penedés</a:t>
            </a:r>
            <a:endParaRPr lang="fr-FR" dirty="0"/>
          </a:p>
          <a:p>
            <a:r>
              <a:rPr lang="fr-FR" dirty="0"/>
              <a:t>Même processus que le Champagne</a:t>
            </a:r>
          </a:p>
          <a:p>
            <a:r>
              <a:rPr lang="fr-FR" dirty="0"/>
              <a:t>Cépages </a:t>
            </a:r>
            <a:r>
              <a:rPr lang="fr-FR" dirty="0" err="1"/>
              <a:t>Macabeo</a:t>
            </a:r>
            <a:r>
              <a:rPr lang="fr-FR" dirty="0"/>
              <a:t>, </a:t>
            </a:r>
            <a:r>
              <a:rPr lang="fr-FR" dirty="0" err="1"/>
              <a:t>Parellada</a:t>
            </a:r>
            <a:r>
              <a:rPr lang="fr-FR" dirty="0"/>
              <a:t>, and </a:t>
            </a:r>
            <a:r>
              <a:rPr lang="fr-FR" dirty="0" err="1"/>
              <a:t>Xarel·lo</a:t>
            </a:r>
            <a:endParaRPr lang="fr-FR" dirty="0"/>
          </a:p>
          <a:p>
            <a:r>
              <a:rPr lang="fr-FR" dirty="0"/>
              <a:t>Les 2 principaux producteurs, </a:t>
            </a:r>
            <a:r>
              <a:rPr lang="fr-FR" dirty="0" err="1"/>
              <a:t>Codorníu</a:t>
            </a:r>
            <a:r>
              <a:rPr lang="fr-FR" dirty="0"/>
              <a:t> et </a:t>
            </a:r>
            <a:r>
              <a:rPr lang="fr-FR" dirty="0" err="1"/>
              <a:t>Freixenet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Sont mondialement connus</a:t>
            </a:r>
          </a:p>
          <a:p>
            <a:r>
              <a:rPr lang="fr-FR" dirty="0"/>
              <a:t>250 milliards de bouteilles produites</a:t>
            </a:r>
          </a:p>
          <a:p>
            <a:r>
              <a:rPr lang="fr-FR" dirty="0"/>
              <a:t>69 % pour l’étranger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01B0C9-1256-0867-958D-C627D25CB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205" y="1905000"/>
            <a:ext cx="314065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8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C6E72-6CCF-83BD-9113-27A05B29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0" dirty="0">
                <a:solidFill>
                  <a:srgbClr val="222222"/>
                </a:solidFill>
                <a:effectLst/>
                <a:latin typeface="Roboto Condensed" panose="02000000000000000000" pitchFamily="2" charset="0"/>
              </a:rPr>
              <a:t>U MES U - CAVA CYGNUS BRUT NATURE</a:t>
            </a:r>
            <a:br>
              <a:rPr lang="fr-FR" b="1" i="0" dirty="0">
                <a:solidFill>
                  <a:srgbClr val="222222"/>
                </a:solidFill>
                <a:effectLst/>
                <a:latin typeface="Roboto Condensed" panose="02000000000000000000" pitchFamily="2" charset="0"/>
              </a:rPr>
            </a:br>
            <a:r>
              <a:rPr lang="fr-FR" b="1" i="0" dirty="0">
                <a:solidFill>
                  <a:srgbClr val="222222"/>
                </a:solidFill>
                <a:effectLst/>
                <a:latin typeface="Roboto Condensed" panose="02000000000000000000" pitchFamily="2" charset="0"/>
              </a:rPr>
              <a:t>															10,5 €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4EEABB-F51F-BAA8-D244-565032EE9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Bodega U MES U (1+3=3)</a:t>
            </a:r>
          </a:p>
          <a:p>
            <a:r>
              <a:rPr lang="fr-FR" dirty="0"/>
              <a:t>Catalogne - </a:t>
            </a:r>
            <a:r>
              <a:rPr lang="fr-FR" dirty="0" err="1"/>
              <a:t>Penedés</a:t>
            </a:r>
            <a:endParaRPr lang="fr-FR" dirty="0"/>
          </a:p>
          <a:p>
            <a:r>
              <a:rPr lang="fr-FR" dirty="0"/>
              <a:t>Cépages : 40% </a:t>
            </a:r>
            <a:r>
              <a:rPr lang="fr-FR" dirty="0" err="1"/>
              <a:t>Parellada</a:t>
            </a:r>
            <a:r>
              <a:rPr lang="fr-FR" dirty="0"/>
              <a:t>, 40% </a:t>
            </a:r>
            <a:r>
              <a:rPr lang="fr-FR" dirty="0" err="1"/>
              <a:t>Xarello</a:t>
            </a:r>
            <a:r>
              <a:rPr lang="fr-FR" dirty="0"/>
              <a:t>, 20% </a:t>
            </a:r>
            <a:r>
              <a:rPr lang="fr-FR" dirty="0" err="1"/>
              <a:t>Macabeo</a:t>
            </a:r>
            <a:endParaRPr lang="fr-FR" dirty="0"/>
          </a:p>
          <a:p>
            <a:r>
              <a:rPr lang="fr-FR" dirty="0"/>
              <a:t>&gt; 350 m</a:t>
            </a:r>
          </a:p>
          <a:p>
            <a:r>
              <a:rPr lang="fr-FR" dirty="0"/>
              <a:t>Vins vieillis 24 mois sur lies</a:t>
            </a:r>
          </a:p>
          <a:p>
            <a:r>
              <a:rPr lang="fr-FR" dirty="0"/>
              <a:t>Pas de dosage</a:t>
            </a:r>
          </a:p>
          <a:p>
            <a:r>
              <a:rPr lang="fr-FR" dirty="0"/>
              <a:t>11,5°</a:t>
            </a:r>
          </a:p>
          <a:p>
            <a:endParaRPr lang="fr-FR" dirty="0"/>
          </a:p>
        </p:txBody>
      </p:sp>
      <p:pic>
        <p:nvPicPr>
          <p:cNvPr id="2050" name="Picture 2" descr="U MES U - CAVA CYGNUS BRUT NATURE">
            <a:extLst>
              <a:ext uri="{FF2B5EF4-FFF2-40B4-BE49-F238E27FC236}">
                <a16:creationId xmlns:a16="http://schemas.microsoft.com/office/drawing/2014/main" id="{60315569-1FE7-DD72-F1F6-EB4B5F3DC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1" r="32264"/>
          <a:stretch/>
        </p:blipFill>
        <p:spPr bwMode="auto">
          <a:xfrm>
            <a:off x="9998242" y="782954"/>
            <a:ext cx="2021305" cy="574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1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5A994-A16A-1904-D61D-2CBED4DA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Blancs secs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20CD16-6364-9EE2-531B-725A4E0B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L’Espagne n’est pas un producteur de grand vin blanc sec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Quelques vins étonnants assez hors-normes</a:t>
            </a:r>
          </a:p>
        </p:txBody>
      </p:sp>
    </p:spTree>
    <p:extLst>
      <p:ext uri="{BB962C8B-B14F-4D97-AF65-F5344CB8AC3E}">
        <p14:creationId xmlns:p14="http://schemas.microsoft.com/office/powerpoint/2010/main" val="1549636482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7954</TotalTime>
  <Words>868</Words>
  <Application>Microsoft Office PowerPoint</Application>
  <PresentationFormat>Grand écran</PresentationFormat>
  <Paragraphs>133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granville</vt:lpstr>
      <vt:lpstr>Roboto Condensed</vt:lpstr>
      <vt:lpstr>Wingdings 3</vt:lpstr>
      <vt:lpstr>Brin</vt:lpstr>
      <vt:lpstr>Espagne</vt:lpstr>
      <vt:lpstr>Le vin en Espagne : une histoire millénaire</vt:lpstr>
      <vt:lpstr>Vignobles</vt:lpstr>
      <vt:lpstr>Les vignobles historiques</vt:lpstr>
      <vt:lpstr>Le renouveau </vt:lpstr>
      <vt:lpstr>Catégorie</vt:lpstr>
      <vt:lpstr>CAVA : le Champagne Espagnol</vt:lpstr>
      <vt:lpstr>U MES U - CAVA CYGNUS BRUT NATURE                10,5 €</vt:lpstr>
      <vt:lpstr>Blancs secs</vt:lpstr>
      <vt:lpstr>Lopez de Heredia - Rioja DOC –   40 €  Viña Gravonia Crianza </vt:lpstr>
      <vt:lpstr>Ponce - Manchuela DO     8 € Clos Lojen  2021</vt:lpstr>
      <vt:lpstr>Vega Sicilia - Rioja DOC –     45 € Macan Clasico 2018</vt:lpstr>
      <vt:lpstr>Lurton - Toro –         38,60 € Campo Eliseo 2006</vt:lpstr>
      <vt:lpstr>Dominio del Aguila –       55 € Ribera del Duero - Reserva - 2019</vt:lpstr>
      <vt:lpstr>Raúl Pérez - Bierzo –      55 € Ultreia Valtuille - 2020 </vt:lpstr>
      <vt:lpstr>L’Andalousie</vt:lpstr>
      <vt:lpstr>Pedro Ximénez 1927     16 € Montilla – Moriles -Alvear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Norbert Fouques</dc:creator>
  <cp:lastModifiedBy>Norbert Fouques</cp:lastModifiedBy>
  <cp:revision>22</cp:revision>
  <dcterms:created xsi:type="dcterms:W3CDTF">2021-11-15T09:59:13Z</dcterms:created>
  <dcterms:modified xsi:type="dcterms:W3CDTF">2023-12-19T18:22:14Z</dcterms:modified>
</cp:coreProperties>
</file>